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61" r:id="rId2"/>
    <p:sldId id="272" r:id="rId3"/>
    <p:sldId id="273" r:id="rId4"/>
    <p:sldId id="281" r:id="rId5"/>
    <p:sldId id="280" r:id="rId6"/>
    <p:sldId id="282" r:id="rId7"/>
    <p:sldId id="283" r:id="rId8"/>
    <p:sldId id="284" r:id="rId9"/>
    <p:sldId id="286" r:id="rId10"/>
    <p:sldId id="285" r:id="rId11"/>
    <p:sldId id="275" r:id="rId12"/>
    <p:sldId id="274" r:id="rId13"/>
    <p:sldId id="276" r:id="rId1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903"/>
    <a:srgbClr val="95DE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35" autoAdjust="0"/>
    <p:restoredTop sz="94675" autoAdjust="0"/>
  </p:normalViewPr>
  <p:slideViewPr>
    <p:cSldViewPr snapToGrid="0" snapToObjects="1">
      <p:cViewPr varScale="1">
        <p:scale>
          <a:sx n="200" d="100"/>
          <a:sy n="200" d="100"/>
        </p:scale>
        <p:origin x="1888" y="160"/>
      </p:cViewPr>
      <p:guideLst>
        <p:guide orient="horz" pos="2160"/>
        <p:guide pos="2880"/>
      </p:guideLst>
    </p:cSldViewPr>
  </p:slideViewPr>
  <p:outlineViewPr>
    <p:cViewPr>
      <p:scale>
        <a:sx n="33" d="100"/>
        <a:sy n="33" d="100"/>
      </p:scale>
      <p:origin x="0" y="3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F1D2BB-C928-E943-A082-7AAC8EABF0F4}" type="datetimeFigureOut">
              <a:rPr lang="it-IT" smtClean="0"/>
              <a:t>23/01/24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84E936-D198-324C-BB6F-D9089D27A0F1}" type="slidenum">
              <a:rPr lang="it-IT" smtClean="0"/>
              <a:t>‹N›</a:t>
            </a:fld>
            <a:endParaRPr lang="it-IT"/>
          </a:p>
        </p:txBody>
      </p:sp>
    </p:spTree>
    <p:extLst>
      <p:ext uri="{BB962C8B-B14F-4D97-AF65-F5344CB8AC3E}">
        <p14:creationId xmlns:p14="http://schemas.microsoft.com/office/powerpoint/2010/main" val="2274586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B262D-5AED-024D-97D1-705640F5DA80}" type="datetimeFigureOut">
              <a:rPr lang="it-IT" smtClean="0"/>
              <a:t>23/01/24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1B11F4-11F7-F440-813A-0CB0FEB721F7}" type="slidenum">
              <a:rPr lang="it-IT" smtClean="0"/>
              <a:t>‹N›</a:t>
            </a:fld>
            <a:endParaRPr lang="it-IT"/>
          </a:p>
        </p:txBody>
      </p:sp>
    </p:spTree>
    <p:extLst>
      <p:ext uri="{BB962C8B-B14F-4D97-AF65-F5344CB8AC3E}">
        <p14:creationId xmlns:p14="http://schemas.microsoft.com/office/powerpoint/2010/main" val="26874568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D8C5924-40BF-9D4A-A1EA-8CDA917265A4}" type="datetime1">
              <a:rPr lang="it-IT" smtClean="0"/>
              <a:t>23/01/24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300731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074C040-0A70-DD44-B012-FB832B509F0F}" type="datetime1">
              <a:rPr lang="it-IT" smtClean="0"/>
              <a:t>23/01/24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425179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3D6921F-8291-EF4A-8AA7-7908BC09A0E9}" type="datetime1">
              <a:rPr lang="it-IT" smtClean="0"/>
              <a:t>23/01/24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94415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3986F89-4D05-5A4F-855E-DB8B9687A0A5}" type="datetime1">
              <a:rPr lang="it-IT" smtClean="0"/>
              <a:t>23/01/24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3458998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D783061D-E564-A54C-AE6F-020B77DA2C68}" type="datetime1">
              <a:rPr lang="it-IT" smtClean="0"/>
              <a:t>23/01/24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1084236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35F7698-88CA-344B-A436-1DAF57B8FEB7}" type="datetime1">
              <a:rPr lang="it-IT" smtClean="0"/>
              <a:t>23/01/24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2179272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ED210C5-6DC3-2640-80AC-2DDC7A5370C2}" type="datetime1">
              <a:rPr lang="it-IT" smtClean="0"/>
              <a:t>23/01/24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128602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DD28F8B0-D00A-8049-910B-F0728DB2BE92}" type="datetime1">
              <a:rPr lang="it-IT" smtClean="0"/>
              <a:t>23/01/24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207904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FFF42E0-5B8A-E749-8985-FBEB476B1A86}" type="datetime1">
              <a:rPr lang="it-IT" smtClean="0"/>
              <a:t>23/01/24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272584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D14A7222-AEB8-1F4A-9B92-3B736821C2B3}" type="datetime1">
              <a:rPr lang="it-IT" smtClean="0"/>
              <a:t>23/01/24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363216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5C9CD36-FDC5-4E4C-B8D9-DFCC63629E65}" type="datetime1">
              <a:rPr lang="it-IT" smtClean="0"/>
              <a:t>23/01/24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70D475-0A33-9648-80A5-281C97FEA7FF}" type="slidenum">
              <a:rPr lang="it-IT" smtClean="0"/>
              <a:t>‹N›</a:t>
            </a:fld>
            <a:endParaRPr lang="it-IT"/>
          </a:p>
        </p:txBody>
      </p:sp>
    </p:spTree>
    <p:extLst>
      <p:ext uri="{BB962C8B-B14F-4D97-AF65-F5344CB8AC3E}">
        <p14:creationId xmlns:p14="http://schemas.microsoft.com/office/powerpoint/2010/main" val="336095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FC7A6-E291-6440-B010-DDB8FC705DF3}" type="datetime1">
              <a:rPr lang="it-IT" smtClean="0"/>
              <a:t>23/01/24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0D475-0A33-9648-80A5-281C97FEA7FF}" type="slidenum">
              <a:rPr lang="it-IT" smtClean="0"/>
              <a:t>‹N›</a:t>
            </a:fld>
            <a:endParaRPr lang="it-IT"/>
          </a:p>
        </p:txBody>
      </p:sp>
    </p:spTree>
    <p:extLst>
      <p:ext uri="{BB962C8B-B14F-4D97-AF65-F5344CB8AC3E}">
        <p14:creationId xmlns:p14="http://schemas.microsoft.com/office/powerpoint/2010/main" val="14505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530802" y="5098064"/>
            <a:ext cx="2927397" cy="1113476"/>
          </a:xfrm>
        </p:spPr>
        <p:txBody>
          <a:bodyPr>
            <a:normAutofit/>
          </a:bodyPr>
          <a:lstStyle/>
          <a:p>
            <a:pPr algn="l">
              <a:lnSpc>
                <a:spcPts val="2400"/>
              </a:lnSpc>
              <a:spcBef>
                <a:spcPts val="0"/>
              </a:spcBef>
            </a:pPr>
            <a:r>
              <a:rPr lang="it-IT" sz="2400" dirty="0">
                <a:solidFill>
                  <a:schemeClr val="tx1"/>
                </a:solidFill>
                <a:latin typeface="Arial"/>
                <a:cs typeface="Arial"/>
              </a:rPr>
              <a:t>luogo, data</a:t>
            </a:r>
          </a:p>
          <a:p>
            <a:pPr algn="l">
              <a:lnSpc>
                <a:spcPts val="2400"/>
              </a:lnSpc>
              <a:spcBef>
                <a:spcPts val="0"/>
              </a:spcBef>
            </a:pPr>
            <a:r>
              <a:rPr lang="it-IT" sz="2400" dirty="0">
                <a:solidFill>
                  <a:schemeClr val="tx1"/>
                </a:solidFill>
                <a:latin typeface="Arial"/>
                <a:cs typeface="Arial"/>
              </a:rPr>
              <a:t>nome relatore</a:t>
            </a:r>
          </a:p>
          <a:p>
            <a:pPr algn="l">
              <a:lnSpc>
                <a:spcPts val="2400"/>
              </a:lnSpc>
              <a:spcBef>
                <a:spcPts val="0"/>
              </a:spcBef>
            </a:pPr>
            <a:endParaRPr lang="it-IT" sz="2400" dirty="0">
              <a:solidFill>
                <a:schemeClr val="tx1"/>
              </a:solidFill>
              <a:latin typeface="Arial"/>
              <a:cs typeface="Arial"/>
            </a:endParaRPr>
          </a:p>
          <a:p>
            <a:pPr algn="l">
              <a:lnSpc>
                <a:spcPts val="2400"/>
              </a:lnSpc>
              <a:spcBef>
                <a:spcPts val="0"/>
              </a:spcBef>
            </a:pPr>
            <a:endParaRPr lang="it-IT" sz="2400" dirty="0"/>
          </a:p>
          <a:p>
            <a:pPr>
              <a:lnSpc>
                <a:spcPts val="2400"/>
              </a:lnSpc>
              <a:spcBef>
                <a:spcPts val="0"/>
              </a:spcBef>
            </a:pPr>
            <a:endParaRPr lang="it-IT" sz="2400" dirty="0"/>
          </a:p>
          <a:p>
            <a:pPr>
              <a:lnSpc>
                <a:spcPts val="2400"/>
              </a:lnSpc>
              <a:spcBef>
                <a:spcPts val="0"/>
              </a:spcBef>
            </a:pPr>
            <a:endParaRPr lang="it-IT" sz="2400" dirty="0"/>
          </a:p>
          <a:p>
            <a:pPr>
              <a:lnSpc>
                <a:spcPts val="2400"/>
              </a:lnSpc>
              <a:spcBef>
                <a:spcPts val="0"/>
              </a:spcBef>
            </a:pPr>
            <a:endParaRPr lang="it-IT" sz="2400" dirty="0"/>
          </a:p>
        </p:txBody>
      </p:sp>
      <p:sp>
        <p:nvSpPr>
          <p:cNvPr id="4" name="CasellaDiTesto 3"/>
          <p:cNvSpPr txBox="1"/>
          <p:nvPr/>
        </p:nvSpPr>
        <p:spPr>
          <a:xfrm>
            <a:off x="171696" y="184665"/>
            <a:ext cx="296187" cy="579191"/>
          </a:xfrm>
          <a:prstGeom prst="rect">
            <a:avLst/>
          </a:prstGeom>
          <a:noFill/>
        </p:spPr>
        <p:txBody>
          <a:bodyPr wrap="square" rtlCol="0">
            <a:spAutoFit/>
          </a:bodyPr>
          <a:lstStyle/>
          <a:p>
            <a:endParaRPr lang="it-IT" dirty="0"/>
          </a:p>
        </p:txBody>
      </p:sp>
      <p:pic>
        <p:nvPicPr>
          <p:cNvPr id="7" name="Immagine 6" descr="Ilogo+.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745" y="460114"/>
            <a:ext cx="1566759" cy="1077147"/>
          </a:xfrm>
          <a:prstGeom prst="rect">
            <a:avLst/>
          </a:prstGeom>
        </p:spPr>
      </p:pic>
      <p:sp>
        <p:nvSpPr>
          <p:cNvPr id="8" name="Titolo 7"/>
          <p:cNvSpPr>
            <a:spLocks noGrp="1"/>
          </p:cNvSpPr>
          <p:nvPr>
            <p:ph type="ctrTitle"/>
          </p:nvPr>
        </p:nvSpPr>
        <p:spPr>
          <a:xfrm>
            <a:off x="2030505" y="2190143"/>
            <a:ext cx="6427696" cy="2061311"/>
          </a:xfrm>
        </p:spPr>
        <p:txBody>
          <a:bodyPr>
            <a:noAutofit/>
          </a:bodyPr>
          <a:lstStyle/>
          <a:p>
            <a:pPr algn="l">
              <a:lnSpc>
                <a:spcPts val="7200"/>
              </a:lnSpc>
            </a:pPr>
            <a:br>
              <a:rPr lang="it-IT" sz="7200" b="1" dirty="0">
                <a:latin typeface="Arial"/>
                <a:cs typeface="Arial"/>
              </a:rPr>
            </a:br>
            <a:r>
              <a:rPr lang="it-IT" sz="7200" b="1" dirty="0">
                <a:latin typeface="Arial"/>
                <a:cs typeface="Arial"/>
              </a:rPr>
              <a:t>Titolo </a:t>
            </a:r>
            <a:r>
              <a:rPr lang="it-IT" sz="7200" b="1" dirty="0" err="1">
                <a:latin typeface="Arial"/>
                <a:cs typeface="Arial"/>
              </a:rPr>
              <a:t>arial</a:t>
            </a:r>
            <a:r>
              <a:rPr lang="it-IT" sz="7200" b="1" dirty="0">
                <a:latin typeface="Arial"/>
                <a:cs typeface="Arial"/>
              </a:rPr>
              <a:t> 72, grassetto</a:t>
            </a:r>
            <a:br>
              <a:rPr lang="it-IT" sz="7200" b="1" dirty="0">
                <a:latin typeface="Arial"/>
                <a:cs typeface="Arial"/>
              </a:rPr>
            </a:br>
            <a:endParaRPr lang="it-IT" sz="7200" dirty="0">
              <a:latin typeface="Arial"/>
              <a:cs typeface="Arial"/>
            </a:endParaRPr>
          </a:p>
        </p:txBody>
      </p:sp>
      <p:sp>
        <p:nvSpPr>
          <p:cNvPr id="6" name="Rettangolo 5"/>
          <p:cNvSpPr/>
          <p:nvPr/>
        </p:nvSpPr>
        <p:spPr>
          <a:xfrm>
            <a:off x="5537578" y="404938"/>
            <a:ext cx="2609659" cy="276999"/>
          </a:xfrm>
          <a:prstGeom prst="rect">
            <a:avLst/>
          </a:prstGeom>
        </p:spPr>
        <p:txBody>
          <a:bodyPr wrap="none">
            <a:spAutoFit/>
          </a:bodyPr>
          <a:lstStyle/>
          <a:p>
            <a:r>
              <a:rPr lang="it-IT" sz="1200" dirty="0">
                <a:solidFill>
                  <a:prstClr val="black">
                    <a:lumMod val="50000"/>
                    <a:lumOff val="50000"/>
                  </a:prstClr>
                </a:solidFill>
                <a:latin typeface="Arial"/>
                <a:cs typeface="Arial"/>
              </a:rPr>
              <a:t>area didattica e servizi agli studenti</a:t>
            </a:r>
            <a:endParaRPr lang="it-IT" dirty="0"/>
          </a:p>
        </p:txBody>
      </p:sp>
    </p:spTree>
    <p:extLst>
      <p:ext uri="{BB962C8B-B14F-4D97-AF65-F5344CB8AC3E}">
        <p14:creationId xmlns:p14="http://schemas.microsoft.com/office/powerpoint/2010/main" val="352528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9144000" cy="6858000"/>
          </a:xfrm>
          <a:prstGeom prst="rect">
            <a:avLst/>
          </a:prstGeom>
          <a:solidFill>
            <a:srgbClr val="FF390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0000"/>
              </a:solidFill>
            </a:endParaRPr>
          </a:p>
        </p:txBody>
      </p:sp>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1168738" y="1591996"/>
            <a:ext cx="7518061" cy="497292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ts val="2600"/>
              </a:lnSpc>
              <a:spcBef>
                <a:spcPts val="0"/>
              </a:spcBef>
              <a:tabLst>
                <a:tab pos="450850" algn="l"/>
              </a:tabLst>
            </a:pPr>
            <a:r>
              <a:rPr lang="it-IT" sz="2400" b="1" dirty="0">
                <a:solidFill>
                  <a:schemeClr val="bg1"/>
                </a:solidFill>
                <a:latin typeface="Arial"/>
                <a:cs typeface="Arial"/>
              </a:rPr>
              <a:t>Intervento sul SMV prospettato nel 2014: </a:t>
            </a:r>
          </a:p>
          <a:p>
            <a:pPr algn="l">
              <a:lnSpc>
                <a:spcPts val="2600"/>
              </a:lnSpc>
              <a:spcBef>
                <a:spcPts val="0"/>
              </a:spcBef>
              <a:tabLst>
                <a:tab pos="450850" algn="l"/>
              </a:tabLst>
            </a:pPr>
            <a:r>
              <a:rPr lang="it-IT" sz="2400" b="1" dirty="0">
                <a:solidFill>
                  <a:schemeClr val="bg1"/>
                </a:solidFill>
                <a:latin typeface="Arial"/>
                <a:cs typeface="Arial"/>
              </a:rPr>
              <a:t>punti principali</a:t>
            </a:r>
          </a:p>
          <a:p>
            <a:pPr algn="l">
              <a:lnSpc>
                <a:spcPts val="2600"/>
              </a:lnSpc>
              <a:spcBef>
                <a:spcPts val="0"/>
              </a:spcBef>
              <a:tabLst>
                <a:tab pos="450850" algn="l"/>
              </a:tabLst>
            </a:pPr>
            <a:r>
              <a:rPr lang="it-IT" sz="2400" dirty="0">
                <a:solidFill>
                  <a:schemeClr val="bg1"/>
                </a:solidFill>
                <a:latin typeface="Arial"/>
                <a:cs typeface="Arial"/>
              </a:rPr>
              <a:t> </a:t>
            </a:r>
          </a:p>
          <a:p>
            <a:pPr algn="l">
              <a:lnSpc>
                <a:spcPts val="2600"/>
              </a:lnSpc>
              <a:spcBef>
                <a:spcPts val="0"/>
              </a:spcBef>
              <a:tabLst>
                <a:tab pos="450850" algn="l"/>
              </a:tabLst>
            </a:pPr>
            <a:r>
              <a:rPr lang="it-IT" sz="2400" b="1" dirty="0">
                <a:solidFill>
                  <a:schemeClr val="tx1"/>
                </a:solidFill>
                <a:latin typeface="Arial"/>
                <a:cs typeface="Arial"/>
              </a:rPr>
              <a:t>1</a:t>
            </a:r>
            <a:r>
              <a:rPr lang="it-IT" sz="2400" b="1" dirty="0">
                <a:solidFill>
                  <a:schemeClr val="bg1"/>
                </a:solidFill>
                <a:latin typeface="Arial"/>
                <a:cs typeface="Arial"/>
              </a:rPr>
              <a:t>	</a:t>
            </a:r>
            <a:r>
              <a:rPr lang="it-IT" sz="2400" dirty="0">
                <a:solidFill>
                  <a:schemeClr val="tx1"/>
                </a:solidFill>
                <a:latin typeface="Arial"/>
                <a:cs typeface="Arial"/>
              </a:rPr>
              <a:t>Trasparenza, condivisione e comunicazione </a:t>
            </a:r>
            <a:br>
              <a:rPr lang="it-IT" sz="2400" dirty="0">
                <a:solidFill>
                  <a:schemeClr val="bg1"/>
                </a:solidFill>
                <a:latin typeface="Arial"/>
                <a:cs typeface="Arial"/>
              </a:rPr>
            </a:br>
            <a:r>
              <a:rPr lang="it-IT" sz="2400" dirty="0">
                <a:solidFill>
                  <a:schemeClr val="bg1"/>
                </a:solidFill>
                <a:latin typeface="Arial"/>
                <a:cs typeface="Arial"/>
              </a:rPr>
              <a:t>dei questionari utilizzati </a:t>
            </a:r>
          </a:p>
          <a:p>
            <a:pPr algn="l">
              <a:lnSpc>
                <a:spcPts val="2600"/>
              </a:lnSpc>
              <a:spcBef>
                <a:spcPts val="0"/>
              </a:spcBef>
              <a:tabLst>
                <a:tab pos="450850" algn="l"/>
              </a:tabLst>
            </a:pPr>
            <a:endParaRPr lang="it-IT" sz="2400" dirty="0">
              <a:solidFill>
                <a:schemeClr val="bg1"/>
              </a:solidFill>
              <a:latin typeface="Arial"/>
              <a:cs typeface="Arial"/>
            </a:endParaRPr>
          </a:p>
          <a:p>
            <a:pPr algn="l">
              <a:lnSpc>
                <a:spcPts val="2600"/>
              </a:lnSpc>
              <a:spcBef>
                <a:spcPts val="0"/>
              </a:spcBef>
              <a:tabLst>
                <a:tab pos="450850" algn="l"/>
              </a:tabLst>
            </a:pPr>
            <a:r>
              <a:rPr lang="it-IT" sz="2400" b="1" dirty="0">
                <a:solidFill>
                  <a:schemeClr val="tx1"/>
                </a:solidFill>
                <a:latin typeface="Arial"/>
                <a:cs typeface="Arial"/>
              </a:rPr>
              <a:t>2</a:t>
            </a:r>
            <a:r>
              <a:rPr lang="it-IT" sz="2400" b="1" dirty="0">
                <a:solidFill>
                  <a:schemeClr val="bg1"/>
                </a:solidFill>
                <a:latin typeface="Arial"/>
                <a:cs typeface="Arial"/>
              </a:rPr>
              <a:t>	</a:t>
            </a:r>
            <a:r>
              <a:rPr lang="it-IT" sz="2400" dirty="0">
                <a:solidFill>
                  <a:schemeClr val="tx1"/>
                </a:solidFill>
                <a:latin typeface="Arial"/>
                <a:cs typeface="Arial"/>
              </a:rPr>
              <a:t>Superamento di target assegnati con percentuali fisse </a:t>
            </a:r>
            <a:r>
              <a:rPr lang="it-IT" sz="2400" dirty="0">
                <a:solidFill>
                  <a:schemeClr val="bg1"/>
                </a:solidFill>
                <a:latin typeface="Arial"/>
                <a:cs typeface="Arial"/>
              </a:rPr>
              <a:t>con target specifici per ogni indicatore, supportata dall’analisi di un </a:t>
            </a:r>
            <a:r>
              <a:rPr lang="it-IT" sz="2400" dirty="0" err="1">
                <a:solidFill>
                  <a:schemeClr val="bg1"/>
                </a:solidFill>
                <a:latin typeface="Arial"/>
                <a:cs typeface="Arial"/>
              </a:rPr>
              <a:t>dataset</a:t>
            </a:r>
            <a:r>
              <a:rPr lang="it-IT" sz="2400" dirty="0">
                <a:solidFill>
                  <a:schemeClr val="bg1"/>
                </a:solidFill>
                <a:latin typeface="Arial"/>
                <a:cs typeface="Arial"/>
              </a:rPr>
              <a:t> storico; </a:t>
            </a:r>
            <a:br>
              <a:rPr lang="it-IT" sz="2400" dirty="0">
                <a:solidFill>
                  <a:schemeClr val="bg1"/>
                </a:solidFill>
                <a:latin typeface="Arial"/>
                <a:cs typeface="Arial"/>
              </a:rPr>
            </a:br>
            <a:r>
              <a:rPr lang="it-IT" sz="2400" dirty="0">
                <a:solidFill>
                  <a:schemeClr val="bg1"/>
                </a:solidFill>
                <a:latin typeface="Arial"/>
                <a:cs typeface="Arial"/>
              </a:rPr>
              <a:t>possibilità di fissazione di target in misura assoluta, assicurando una valutazione differenziata a seconda del raggiungimento o meno di una soglia minima </a:t>
            </a:r>
            <a:br>
              <a:rPr lang="it-IT" sz="2400" dirty="0">
                <a:solidFill>
                  <a:schemeClr val="bg1"/>
                </a:solidFill>
                <a:latin typeface="Arial"/>
                <a:cs typeface="Arial"/>
              </a:rPr>
            </a:br>
            <a:r>
              <a:rPr lang="it-IT" sz="2400" dirty="0">
                <a:solidFill>
                  <a:schemeClr val="bg1"/>
                </a:solidFill>
                <a:latin typeface="Arial"/>
                <a:cs typeface="Arial"/>
              </a:rPr>
              <a:t>di servizio predefinita</a:t>
            </a:r>
          </a:p>
          <a:p>
            <a:pPr algn="l">
              <a:lnSpc>
                <a:spcPts val="2600"/>
              </a:lnSpc>
              <a:spcBef>
                <a:spcPts val="0"/>
              </a:spcBef>
              <a:tabLst>
                <a:tab pos="450850" algn="l"/>
              </a:tabLst>
            </a:pPr>
            <a:endParaRPr lang="it-IT" sz="2400" dirty="0">
              <a:solidFill>
                <a:schemeClr val="bg1"/>
              </a:solidFill>
              <a:latin typeface="Arial"/>
              <a:cs typeface="Arial"/>
            </a:endParaRPr>
          </a:p>
          <a:p>
            <a:pPr algn="l">
              <a:lnSpc>
                <a:spcPts val="2600"/>
              </a:lnSpc>
              <a:spcBef>
                <a:spcPts val="0"/>
              </a:spcBef>
              <a:tabLst>
                <a:tab pos="450850" algn="l"/>
              </a:tabLst>
            </a:pPr>
            <a:endParaRPr lang="it-IT" sz="2400" dirty="0">
              <a:solidFill>
                <a:schemeClr val="bg1"/>
              </a:solidFill>
              <a:latin typeface="Arial"/>
              <a:cs typeface="Arial"/>
            </a:endParaRPr>
          </a:p>
        </p:txBody>
      </p:sp>
      <p:sp>
        <p:nvSpPr>
          <p:cNvPr id="11" name="CasellaDiTesto 10"/>
          <p:cNvSpPr txBox="1"/>
          <p:nvPr/>
        </p:nvSpPr>
        <p:spPr>
          <a:xfrm>
            <a:off x="1083469" y="222252"/>
            <a:ext cx="7005675" cy="1077218"/>
          </a:xfrm>
          <a:prstGeom prst="rect">
            <a:avLst/>
          </a:prstGeom>
          <a:noFill/>
        </p:spPr>
        <p:txBody>
          <a:bodyPr wrap="square" rtlCol="0" anchor="t">
            <a:spAutoFit/>
          </a:bodyPr>
          <a:lstStyle/>
          <a:p>
            <a:r>
              <a:rPr lang="it-IT" sz="3200" b="1" dirty="0">
                <a:latin typeface="Arial"/>
                <a:cs typeface="Arial"/>
              </a:rPr>
              <a:t>Il sistema di Misurazione </a:t>
            </a:r>
          </a:p>
          <a:p>
            <a:r>
              <a:rPr lang="it-IT" sz="3200" b="1" dirty="0">
                <a:latin typeface="Arial"/>
                <a:cs typeface="Arial"/>
              </a:rPr>
              <a:t>e Valutazione (SMV) Iuav</a:t>
            </a:r>
          </a:p>
        </p:txBody>
      </p:sp>
      <p:sp>
        <p:nvSpPr>
          <p:cNvPr id="4" name="CasellaDiTesto 3"/>
          <p:cNvSpPr txBox="1"/>
          <p:nvPr/>
        </p:nvSpPr>
        <p:spPr>
          <a:xfrm>
            <a:off x="7886695" y="5346550"/>
            <a:ext cx="1619669" cy="1446550"/>
          </a:xfrm>
          <a:prstGeom prst="rect">
            <a:avLst/>
          </a:prstGeom>
          <a:noFill/>
        </p:spPr>
        <p:txBody>
          <a:bodyPr wrap="square" rtlCol="0">
            <a:spAutoFit/>
          </a:bodyPr>
          <a:lstStyle/>
          <a:p>
            <a:r>
              <a:rPr lang="it-IT" sz="8800" dirty="0">
                <a:latin typeface="Arial"/>
              </a:rPr>
              <a:t>&gt;</a:t>
            </a:r>
          </a:p>
        </p:txBody>
      </p:sp>
      <p:pic>
        <p:nvPicPr>
          <p:cNvPr id="2" name="Immagine 1">
            <a:extLst>
              <a:ext uri="{FF2B5EF4-FFF2-40B4-BE49-F238E27FC236}">
                <a16:creationId xmlns:a16="http://schemas.microsoft.com/office/drawing/2014/main" id="{735439FB-592A-1290-84E9-76A4119E5CC5}"/>
              </a:ext>
            </a:extLst>
          </p:cNvPr>
          <p:cNvPicPr>
            <a:picLocks noChangeAspect="1"/>
          </p:cNvPicPr>
          <p:nvPr/>
        </p:nvPicPr>
        <p:blipFill>
          <a:blip r:embed="rId2"/>
          <a:stretch>
            <a:fillRect/>
          </a:stretch>
        </p:blipFill>
        <p:spPr>
          <a:xfrm>
            <a:off x="-174688" y="136052"/>
            <a:ext cx="1184678" cy="1675714"/>
          </a:xfrm>
          <a:prstGeom prst="rect">
            <a:avLst/>
          </a:prstGeom>
        </p:spPr>
      </p:pic>
    </p:spTree>
    <p:extLst>
      <p:ext uri="{BB962C8B-B14F-4D97-AF65-F5344CB8AC3E}">
        <p14:creationId xmlns:p14="http://schemas.microsoft.com/office/powerpoint/2010/main" val="418349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67544" y="737984"/>
            <a:ext cx="8568952" cy="5355312"/>
          </a:xfrm>
          <a:prstGeom prst="rect">
            <a:avLst/>
          </a:prstGeom>
          <a:solidFill>
            <a:schemeClr val="bg1"/>
          </a:solidFill>
        </p:spPr>
        <p:txBody>
          <a:bodyPr wrap="square" rtlCol="0">
            <a:spAutoFit/>
          </a:bodyPr>
          <a:lstStyle/>
          <a:p>
            <a:r>
              <a:rPr lang="it-IT" dirty="0">
                <a:solidFill>
                  <a:srgbClr val="000000"/>
                </a:solidFill>
              </a:rPr>
              <a:t>Intervento sul SMV prospettato nel 2014: punti principali</a:t>
            </a:r>
          </a:p>
          <a:p>
            <a:r>
              <a:rPr lang="it-IT" dirty="0">
                <a:solidFill>
                  <a:srgbClr val="000000"/>
                </a:solidFill>
              </a:rPr>
              <a:t> </a:t>
            </a:r>
          </a:p>
          <a:p>
            <a:pPr marL="342900" indent="-342900">
              <a:buFont typeface="+mj-lt"/>
              <a:buAutoNum type="arabicPeriod"/>
            </a:pPr>
            <a:r>
              <a:rPr lang="it-IT" b="1" dirty="0">
                <a:solidFill>
                  <a:srgbClr val="000000"/>
                </a:solidFill>
              </a:rPr>
              <a:t>Trasparenza, condivisione e comunicazione </a:t>
            </a:r>
            <a:r>
              <a:rPr lang="it-IT" dirty="0">
                <a:solidFill>
                  <a:srgbClr val="000000"/>
                </a:solidFill>
              </a:rPr>
              <a:t>dei questionari utilizzati </a:t>
            </a:r>
          </a:p>
          <a:p>
            <a:pPr marL="342900" indent="-342900">
              <a:buFont typeface="+mj-lt"/>
              <a:buAutoNum type="arabicPeriod"/>
            </a:pPr>
            <a:endParaRPr lang="it-IT" b="1" dirty="0">
              <a:solidFill>
                <a:srgbClr val="000000"/>
              </a:solidFill>
            </a:endParaRPr>
          </a:p>
          <a:p>
            <a:pPr marL="342900" indent="-342900">
              <a:buFont typeface="+mj-lt"/>
              <a:buAutoNum type="arabicPeriod"/>
            </a:pPr>
            <a:r>
              <a:rPr lang="it-IT" b="1" dirty="0">
                <a:solidFill>
                  <a:srgbClr val="000000"/>
                </a:solidFill>
              </a:rPr>
              <a:t>superamento di target assegnati con percentuali fisse </a:t>
            </a:r>
            <a:r>
              <a:rPr lang="it-IT" dirty="0">
                <a:solidFill>
                  <a:srgbClr val="000000"/>
                </a:solidFill>
              </a:rPr>
              <a:t>con target specifici per ogni indicatore, supportata dall’analisi di un </a:t>
            </a:r>
            <a:r>
              <a:rPr lang="it-IT" dirty="0" err="1">
                <a:solidFill>
                  <a:srgbClr val="000000"/>
                </a:solidFill>
              </a:rPr>
              <a:t>dataset</a:t>
            </a:r>
            <a:r>
              <a:rPr lang="it-IT" dirty="0">
                <a:solidFill>
                  <a:srgbClr val="000000"/>
                </a:solidFill>
              </a:rPr>
              <a:t> storico ; possibilità di fissazione di target in misura assoluta, assicurando una valutazione differenziata a seconda del raggiungimento o meno di una soglia minima di servizio predefinita</a:t>
            </a:r>
          </a:p>
          <a:p>
            <a:pPr marL="342900" indent="-342900">
              <a:buFont typeface="+mj-lt"/>
              <a:buAutoNum type="arabicPeriod"/>
            </a:pPr>
            <a:endParaRPr lang="it-IT" dirty="0">
              <a:solidFill>
                <a:srgbClr val="000000"/>
              </a:solidFill>
            </a:endParaRPr>
          </a:p>
          <a:p>
            <a:pPr marL="342900" indent="-342900">
              <a:buFont typeface="+mj-lt"/>
              <a:buAutoNum type="arabicPeriod"/>
            </a:pPr>
            <a:r>
              <a:rPr lang="it-IT" b="1" dirty="0">
                <a:solidFill>
                  <a:srgbClr val="000000"/>
                </a:solidFill>
              </a:rPr>
              <a:t>revisione della tabella dei pesi delle classi di obiettivi </a:t>
            </a:r>
            <a:r>
              <a:rPr lang="it-IT" dirty="0">
                <a:solidFill>
                  <a:srgbClr val="000000"/>
                </a:solidFill>
              </a:rPr>
              <a:t>assegnate ai responsabili e la definizione di un </a:t>
            </a:r>
            <a:r>
              <a:rPr lang="it-IT" b="1" dirty="0">
                <a:solidFill>
                  <a:srgbClr val="000000"/>
                </a:solidFill>
              </a:rPr>
              <a:t>limite massimo </a:t>
            </a:r>
            <a:r>
              <a:rPr lang="it-IT" dirty="0">
                <a:solidFill>
                  <a:srgbClr val="000000"/>
                </a:solidFill>
              </a:rPr>
              <a:t>di peso per gli obiettivi di gestione del personale non dirigente</a:t>
            </a:r>
          </a:p>
          <a:p>
            <a:pPr marL="342900" indent="-342900">
              <a:buFont typeface="+mj-lt"/>
              <a:buAutoNum type="arabicPeriod"/>
            </a:pPr>
            <a:endParaRPr lang="it-IT" dirty="0">
              <a:solidFill>
                <a:srgbClr val="000000"/>
              </a:solidFill>
            </a:endParaRPr>
          </a:p>
          <a:p>
            <a:pPr marL="342900" indent="-342900">
              <a:buFont typeface="+mj-lt"/>
              <a:buAutoNum type="arabicPeriod"/>
            </a:pPr>
            <a:r>
              <a:rPr lang="it-IT" b="1" dirty="0">
                <a:solidFill>
                  <a:srgbClr val="000000"/>
                </a:solidFill>
              </a:rPr>
              <a:t>ampliamento del target </a:t>
            </a:r>
            <a:r>
              <a:rPr lang="it-IT" dirty="0">
                <a:solidFill>
                  <a:srgbClr val="000000"/>
                </a:solidFill>
              </a:rPr>
              <a:t>per alcuni  indicatori di </a:t>
            </a:r>
            <a:r>
              <a:rPr lang="it-IT" dirty="0" err="1">
                <a:solidFill>
                  <a:srgbClr val="000000"/>
                </a:solidFill>
              </a:rPr>
              <a:t>customer</a:t>
            </a:r>
            <a:r>
              <a:rPr lang="it-IT" dirty="0">
                <a:solidFill>
                  <a:srgbClr val="000000"/>
                </a:solidFill>
              </a:rPr>
              <a:t> </a:t>
            </a:r>
            <a:r>
              <a:rPr lang="it-IT" dirty="0" err="1">
                <a:solidFill>
                  <a:srgbClr val="000000"/>
                </a:solidFill>
              </a:rPr>
              <a:t>satisfaction</a:t>
            </a:r>
            <a:r>
              <a:rPr lang="it-IT" dirty="0">
                <a:solidFill>
                  <a:srgbClr val="000000"/>
                </a:solidFill>
              </a:rPr>
              <a:t> </a:t>
            </a:r>
          </a:p>
          <a:p>
            <a:pPr marL="342900" indent="-342900">
              <a:buFont typeface="+mj-lt"/>
              <a:buAutoNum type="arabicPeriod"/>
            </a:pPr>
            <a:endParaRPr lang="it-IT" dirty="0">
              <a:solidFill>
                <a:srgbClr val="000000"/>
              </a:solidFill>
            </a:endParaRPr>
          </a:p>
          <a:p>
            <a:pPr marL="342900" indent="-342900">
              <a:buFont typeface="+mj-lt"/>
              <a:buAutoNum type="arabicPeriod"/>
            </a:pPr>
            <a:r>
              <a:rPr lang="it-IT" b="1" dirty="0">
                <a:solidFill>
                  <a:srgbClr val="000000"/>
                </a:solidFill>
              </a:rPr>
              <a:t>aderenza degli obbiettivi </a:t>
            </a:r>
            <a:r>
              <a:rPr lang="it-IT" dirty="0">
                <a:solidFill>
                  <a:srgbClr val="000000"/>
                </a:solidFill>
              </a:rPr>
              <a:t>e azioni prioritarie e degli indicatori </a:t>
            </a:r>
            <a:r>
              <a:rPr lang="it-IT" b="1" dirty="0">
                <a:solidFill>
                  <a:srgbClr val="000000"/>
                </a:solidFill>
              </a:rPr>
              <a:t>alle linee strategiche</a:t>
            </a:r>
          </a:p>
          <a:p>
            <a:pPr marL="342900" indent="-342900">
              <a:buFont typeface="+mj-lt"/>
              <a:buAutoNum type="arabicPeriod"/>
            </a:pPr>
            <a:endParaRPr lang="it-IT" b="1" dirty="0">
              <a:solidFill>
                <a:srgbClr val="000000"/>
              </a:solidFill>
            </a:endParaRPr>
          </a:p>
          <a:p>
            <a:pPr marL="342900" indent="-342900">
              <a:buFont typeface="+mj-lt"/>
              <a:buAutoNum type="arabicPeriod"/>
            </a:pPr>
            <a:r>
              <a:rPr lang="it-IT" b="1" dirty="0">
                <a:solidFill>
                  <a:srgbClr val="000000"/>
                </a:solidFill>
              </a:rPr>
              <a:t>Introduzione della correlazione tra la scheda di valutazione  </a:t>
            </a:r>
            <a:r>
              <a:rPr lang="it-IT" dirty="0">
                <a:solidFill>
                  <a:srgbClr val="000000"/>
                </a:solidFill>
              </a:rPr>
              <a:t>del DG e dei Dirigenti con l’indennità di risultato</a:t>
            </a:r>
          </a:p>
        </p:txBody>
      </p:sp>
      <p:sp>
        <p:nvSpPr>
          <p:cNvPr id="6" name="Titolo 1"/>
          <p:cNvSpPr txBox="1">
            <a:spLocks/>
          </p:cNvSpPr>
          <p:nvPr/>
        </p:nvSpPr>
        <p:spPr>
          <a:xfrm>
            <a:off x="457200" y="44624"/>
            <a:ext cx="8229600" cy="418058"/>
          </a:xfrm>
          <a:prstGeom prst="rect">
            <a:avLst/>
          </a:prstGeom>
        </p:spPr>
        <p:txBody>
          <a:bodyPr vert="horz" lIns="91440" tIns="45720" rIns="91440" bIns="45720" rtlCol="0" anchor="b">
            <a:noAutofit/>
          </a:bodyPr>
          <a:lst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it-IT" sz="2400" dirty="0"/>
              <a:t>Il Sistema di Misurazione e Valutazione (SMV) </a:t>
            </a:r>
            <a:r>
              <a:rPr lang="it-IT" sz="2400" dirty="0" err="1"/>
              <a:t>Iuav</a:t>
            </a:r>
            <a:endParaRPr lang="it-IT" sz="2400" dirty="0"/>
          </a:p>
        </p:txBody>
      </p:sp>
    </p:spTree>
    <p:extLst>
      <p:ext uri="{BB962C8B-B14F-4D97-AF65-F5344CB8AC3E}">
        <p14:creationId xmlns:p14="http://schemas.microsoft.com/office/powerpoint/2010/main" val="95547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685800" y="3438769"/>
            <a:ext cx="7772400" cy="280376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it-IT" dirty="0"/>
          </a:p>
          <a:p>
            <a:endParaRPr lang="it-IT" dirty="0"/>
          </a:p>
          <a:p>
            <a:endParaRPr lang="it-IT" dirty="0"/>
          </a:p>
        </p:txBody>
      </p:sp>
      <p:sp>
        <p:nvSpPr>
          <p:cNvPr id="11" name="CasellaDiTesto 10"/>
          <p:cNvSpPr txBox="1"/>
          <p:nvPr/>
        </p:nvSpPr>
        <p:spPr>
          <a:xfrm>
            <a:off x="986692" y="456727"/>
            <a:ext cx="7795845" cy="646331"/>
          </a:xfrm>
          <a:prstGeom prst="rect">
            <a:avLst/>
          </a:prstGeom>
          <a:noFill/>
        </p:spPr>
        <p:txBody>
          <a:bodyPr wrap="square" rtlCol="0">
            <a:spAutoFit/>
          </a:bodyPr>
          <a:lstStyle/>
          <a:p>
            <a:r>
              <a:rPr lang="it-IT" dirty="0">
                <a:latin typeface="Arial"/>
              </a:rPr>
              <a:t>IL SISTEMA DI MISURAZIONE E VALUTAZIONE (SMV) IUAV</a:t>
            </a:r>
          </a:p>
          <a:p>
            <a:endParaRPr lang="it-IT" dirty="0"/>
          </a:p>
        </p:txBody>
      </p:sp>
      <p:sp>
        <p:nvSpPr>
          <p:cNvPr id="9" name="Rettangolo 8"/>
          <p:cNvSpPr/>
          <p:nvPr/>
        </p:nvSpPr>
        <p:spPr>
          <a:xfrm>
            <a:off x="-584" y="9769"/>
            <a:ext cx="393308"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3" name="Immagine 12" descr="logo.b.a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69" y="19538"/>
            <a:ext cx="910492" cy="1287881"/>
          </a:xfrm>
          <a:prstGeom prst="rect">
            <a:avLst/>
          </a:prstGeom>
        </p:spPr>
      </p:pic>
      <p:sp>
        <p:nvSpPr>
          <p:cNvPr id="12" name="Rettangolo 11"/>
          <p:cNvSpPr/>
          <p:nvPr/>
        </p:nvSpPr>
        <p:spPr>
          <a:xfrm>
            <a:off x="986692" y="1389232"/>
            <a:ext cx="7471508" cy="4524316"/>
          </a:xfrm>
          <a:prstGeom prst="rect">
            <a:avLst/>
          </a:prstGeom>
        </p:spPr>
        <p:txBody>
          <a:bodyPr wrap="square">
            <a:spAutoFit/>
          </a:bodyPr>
          <a:lstStyle/>
          <a:p>
            <a:r>
              <a:rPr lang="it-IT" b="1" dirty="0">
                <a:solidFill>
                  <a:srgbClr val="FF0000"/>
                </a:solidFill>
                <a:latin typeface="Arial"/>
                <a:cs typeface="Arial"/>
              </a:rPr>
              <a:t>Intervento sul SMV prospettato nel 2014: punti principali</a:t>
            </a:r>
          </a:p>
          <a:p>
            <a:r>
              <a:rPr lang="it-IT" dirty="0">
                <a:solidFill>
                  <a:srgbClr val="000000"/>
                </a:solidFill>
                <a:latin typeface="Arial"/>
                <a:cs typeface="Arial"/>
              </a:rPr>
              <a:t> </a:t>
            </a:r>
          </a:p>
          <a:p>
            <a:endParaRPr lang="it-IT" dirty="0">
              <a:solidFill>
                <a:srgbClr val="000000"/>
              </a:solidFill>
              <a:latin typeface="Arial"/>
              <a:cs typeface="Arial"/>
            </a:endParaRPr>
          </a:p>
          <a:p>
            <a:pPr marL="342900" indent="-342900">
              <a:buFont typeface="+mj-lt"/>
              <a:buAutoNum type="arabicPeriod"/>
            </a:pPr>
            <a:r>
              <a:rPr lang="it-IT" b="1" dirty="0">
                <a:solidFill>
                  <a:srgbClr val="000000"/>
                </a:solidFill>
                <a:latin typeface="Arial"/>
                <a:cs typeface="Arial"/>
              </a:rPr>
              <a:t>Trasparenza, condivisione e comunicazione </a:t>
            </a:r>
            <a:r>
              <a:rPr lang="it-IT" dirty="0">
                <a:solidFill>
                  <a:srgbClr val="000000"/>
                </a:solidFill>
                <a:latin typeface="Arial"/>
                <a:cs typeface="Arial"/>
              </a:rPr>
              <a:t>dei questionari utilizzati </a:t>
            </a:r>
          </a:p>
          <a:p>
            <a:endParaRPr lang="it-IT" dirty="0">
              <a:solidFill>
                <a:srgbClr val="000000"/>
              </a:solidFill>
              <a:latin typeface="Arial"/>
              <a:cs typeface="Arial"/>
            </a:endParaRPr>
          </a:p>
          <a:p>
            <a:pPr marL="342900" indent="-342900">
              <a:buFont typeface="+mj-lt"/>
              <a:buAutoNum type="arabicPeriod"/>
            </a:pPr>
            <a:r>
              <a:rPr lang="it-IT" b="1" dirty="0">
                <a:solidFill>
                  <a:srgbClr val="000000"/>
                </a:solidFill>
                <a:latin typeface="Arial"/>
                <a:cs typeface="Arial"/>
              </a:rPr>
              <a:t>superamento di target assegnati con percentuali fisse </a:t>
            </a:r>
            <a:r>
              <a:rPr lang="it-IT" dirty="0">
                <a:solidFill>
                  <a:srgbClr val="000000"/>
                </a:solidFill>
                <a:latin typeface="Arial"/>
                <a:cs typeface="Arial"/>
              </a:rPr>
              <a:t>con target specifici per ogni indicatore, supportata dall’analisi di un </a:t>
            </a:r>
            <a:r>
              <a:rPr lang="it-IT" dirty="0" err="1">
                <a:solidFill>
                  <a:srgbClr val="000000"/>
                </a:solidFill>
                <a:latin typeface="Arial"/>
                <a:cs typeface="Arial"/>
              </a:rPr>
              <a:t>dataset</a:t>
            </a:r>
            <a:r>
              <a:rPr lang="it-IT" dirty="0">
                <a:solidFill>
                  <a:srgbClr val="000000"/>
                </a:solidFill>
                <a:latin typeface="Arial"/>
                <a:cs typeface="Arial"/>
              </a:rPr>
              <a:t> storico ; possibilità di fissazione di target in misura assoluta, assicurando una valutazione differenziata a seconda del raggiungimento o meno di una soglia minima di servizio predefinita</a:t>
            </a:r>
          </a:p>
          <a:p>
            <a:pPr marL="342900" indent="-342900">
              <a:buFont typeface="+mj-lt"/>
              <a:buAutoNum type="arabicPeriod"/>
            </a:pPr>
            <a:endParaRPr lang="it-IT" dirty="0">
              <a:solidFill>
                <a:srgbClr val="000000"/>
              </a:solidFill>
              <a:latin typeface="Arial"/>
              <a:cs typeface="Arial"/>
            </a:endParaRPr>
          </a:p>
          <a:p>
            <a:pPr marL="342900" indent="-342900">
              <a:buFont typeface="+mj-lt"/>
              <a:buAutoNum type="arabicPeriod"/>
            </a:pPr>
            <a:r>
              <a:rPr lang="it-IT" b="1" dirty="0">
                <a:solidFill>
                  <a:srgbClr val="000000"/>
                </a:solidFill>
                <a:latin typeface="Arial"/>
                <a:cs typeface="Arial"/>
              </a:rPr>
              <a:t>revisione della tabella dei pesi delle classi di obiettivi </a:t>
            </a:r>
            <a:r>
              <a:rPr lang="it-IT" dirty="0">
                <a:solidFill>
                  <a:srgbClr val="000000"/>
                </a:solidFill>
                <a:latin typeface="Arial"/>
                <a:cs typeface="Arial"/>
              </a:rPr>
              <a:t>assegnate ai responsabili e la definizione di un </a:t>
            </a:r>
            <a:r>
              <a:rPr lang="it-IT" b="1" dirty="0">
                <a:solidFill>
                  <a:srgbClr val="000000"/>
                </a:solidFill>
                <a:latin typeface="Arial"/>
                <a:cs typeface="Arial"/>
              </a:rPr>
              <a:t>limite massimo </a:t>
            </a:r>
            <a:r>
              <a:rPr lang="it-IT" dirty="0">
                <a:solidFill>
                  <a:srgbClr val="000000"/>
                </a:solidFill>
                <a:latin typeface="Arial"/>
                <a:cs typeface="Arial"/>
              </a:rPr>
              <a:t>di peso per gli obiettivi di gestione del personale non dirigente</a:t>
            </a:r>
          </a:p>
          <a:p>
            <a:endParaRPr lang="it-IT" dirty="0">
              <a:solidFill>
                <a:srgbClr val="000000"/>
              </a:solidFill>
            </a:endParaRPr>
          </a:p>
        </p:txBody>
      </p:sp>
    </p:spTree>
    <p:extLst>
      <p:ext uri="{BB962C8B-B14F-4D97-AF65-F5344CB8AC3E}">
        <p14:creationId xmlns:p14="http://schemas.microsoft.com/office/powerpoint/2010/main" val="1895202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685800" y="3438769"/>
            <a:ext cx="7772400" cy="2803769"/>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it-IT" dirty="0"/>
          </a:p>
          <a:p>
            <a:endParaRPr lang="it-IT" dirty="0"/>
          </a:p>
          <a:p>
            <a:endParaRPr lang="it-IT" dirty="0"/>
          </a:p>
        </p:txBody>
      </p:sp>
      <p:sp>
        <p:nvSpPr>
          <p:cNvPr id="11" name="CasellaDiTesto 10"/>
          <p:cNvSpPr txBox="1"/>
          <p:nvPr/>
        </p:nvSpPr>
        <p:spPr>
          <a:xfrm>
            <a:off x="986692" y="456727"/>
            <a:ext cx="7795845" cy="646331"/>
          </a:xfrm>
          <a:prstGeom prst="rect">
            <a:avLst/>
          </a:prstGeom>
          <a:noFill/>
        </p:spPr>
        <p:txBody>
          <a:bodyPr wrap="square" rtlCol="0">
            <a:spAutoFit/>
          </a:bodyPr>
          <a:lstStyle/>
          <a:p>
            <a:r>
              <a:rPr lang="it-IT" dirty="0">
                <a:latin typeface="Arial"/>
              </a:rPr>
              <a:t>IL SISTEMA DI MISURAZIONE E VALUTAZIONE (SMV) IUAV</a:t>
            </a:r>
          </a:p>
          <a:p>
            <a:endParaRPr lang="it-IT" dirty="0"/>
          </a:p>
        </p:txBody>
      </p:sp>
      <p:sp>
        <p:nvSpPr>
          <p:cNvPr id="9" name="Rettangolo 8"/>
          <p:cNvSpPr/>
          <p:nvPr/>
        </p:nvSpPr>
        <p:spPr>
          <a:xfrm>
            <a:off x="-584" y="9769"/>
            <a:ext cx="393308"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3" name="Immagine 12" descr="logo.b.a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69" y="19538"/>
            <a:ext cx="910492" cy="1287881"/>
          </a:xfrm>
          <a:prstGeom prst="rect">
            <a:avLst/>
          </a:prstGeom>
        </p:spPr>
      </p:pic>
      <p:sp>
        <p:nvSpPr>
          <p:cNvPr id="12" name="Rettangolo 11"/>
          <p:cNvSpPr/>
          <p:nvPr/>
        </p:nvSpPr>
        <p:spPr>
          <a:xfrm>
            <a:off x="986692" y="1389232"/>
            <a:ext cx="7471508" cy="2862323"/>
          </a:xfrm>
          <a:prstGeom prst="rect">
            <a:avLst/>
          </a:prstGeom>
        </p:spPr>
        <p:txBody>
          <a:bodyPr wrap="square">
            <a:spAutoFit/>
          </a:bodyPr>
          <a:lstStyle/>
          <a:p>
            <a:r>
              <a:rPr lang="it-IT" dirty="0">
                <a:solidFill>
                  <a:srgbClr val="000000"/>
                </a:solidFill>
              </a:rPr>
              <a:t>Intervento sul SMV prospettato nel 2014: punti principali</a:t>
            </a:r>
          </a:p>
          <a:p>
            <a:r>
              <a:rPr lang="it-IT" dirty="0">
                <a:solidFill>
                  <a:srgbClr val="000000"/>
                </a:solidFill>
              </a:rPr>
              <a:t> </a:t>
            </a:r>
          </a:p>
          <a:p>
            <a:endParaRPr lang="it-IT" dirty="0">
              <a:solidFill>
                <a:srgbClr val="000000"/>
              </a:solidFill>
            </a:endParaRPr>
          </a:p>
          <a:p>
            <a:pPr marL="342900" indent="-342900">
              <a:buFont typeface="+mj-lt"/>
              <a:buAutoNum type="arabicPeriod"/>
            </a:pPr>
            <a:r>
              <a:rPr lang="it-IT" b="1" dirty="0">
                <a:solidFill>
                  <a:srgbClr val="000000"/>
                </a:solidFill>
              </a:rPr>
              <a:t>ampliamento del target </a:t>
            </a:r>
            <a:r>
              <a:rPr lang="it-IT" dirty="0">
                <a:solidFill>
                  <a:srgbClr val="000000"/>
                </a:solidFill>
              </a:rPr>
              <a:t>per alcuni  indicatori di </a:t>
            </a:r>
            <a:r>
              <a:rPr lang="it-IT" dirty="0" err="1">
                <a:solidFill>
                  <a:srgbClr val="000000"/>
                </a:solidFill>
              </a:rPr>
              <a:t>customer</a:t>
            </a:r>
            <a:r>
              <a:rPr lang="it-IT" dirty="0">
                <a:solidFill>
                  <a:srgbClr val="000000"/>
                </a:solidFill>
              </a:rPr>
              <a:t> </a:t>
            </a:r>
            <a:r>
              <a:rPr lang="it-IT" dirty="0" err="1">
                <a:solidFill>
                  <a:srgbClr val="000000"/>
                </a:solidFill>
              </a:rPr>
              <a:t>satisfaction</a:t>
            </a:r>
            <a:r>
              <a:rPr lang="it-IT" dirty="0">
                <a:solidFill>
                  <a:srgbClr val="000000"/>
                </a:solidFill>
              </a:rPr>
              <a:t> </a:t>
            </a:r>
          </a:p>
          <a:p>
            <a:pPr marL="342900" indent="-342900">
              <a:buFont typeface="+mj-lt"/>
              <a:buAutoNum type="arabicPeriod"/>
            </a:pPr>
            <a:endParaRPr lang="it-IT" dirty="0">
              <a:solidFill>
                <a:srgbClr val="000000"/>
              </a:solidFill>
            </a:endParaRPr>
          </a:p>
          <a:p>
            <a:pPr marL="342900" indent="-342900">
              <a:buFont typeface="+mj-lt"/>
              <a:buAutoNum type="arabicPeriod"/>
            </a:pPr>
            <a:r>
              <a:rPr lang="it-IT" b="1" dirty="0">
                <a:solidFill>
                  <a:srgbClr val="000000"/>
                </a:solidFill>
              </a:rPr>
              <a:t>aderenza degli obbiettivi </a:t>
            </a:r>
            <a:r>
              <a:rPr lang="it-IT" dirty="0">
                <a:solidFill>
                  <a:srgbClr val="000000"/>
                </a:solidFill>
              </a:rPr>
              <a:t>e azioni prioritarie e degli indicatori </a:t>
            </a:r>
            <a:r>
              <a:rPr lang="it-IT" b="1" dirty="0">
                <a:solidFill>
                  <a:srgbClr val="000000"/>
                </a:solidFill>
              </a:rPr>
              <a:t>alle linee strategiche</a:t>
            </a:r>
          </a:p>
          <a:p>
            <a:pPr marL="342900" indent="-342900">
              <a:buFont typeface="+mj-lt"/>
              <a:buAutoNum type="arabicPeriod"/>
            </a:pPr>
            <a:endParaRPr lang="it-IT" b="1" dirty="0">
              <a:solidFill>
                <a:srgbClr val="000000"/>
              </a:solidFill>
            </a:endParaRPr>
          </a:p>
          <a:p>
            <a:pPr marL="342900" indent="-342900">
              <a:buFont typeface="+mj-lt"/>
              <a:buAutoNum type="arabicPeriod"/>
            </a:pPr>
            <a:r>
              <a:rPr lang="it-IT" b="1" dirty="0">
                <a:solidFill>
                  <a:srgbClr val="000000"/>
                </a:solidFill>
              </a:rPr>
              <a:t>Introduzione della correlazione tra la scheda di valutazione  </a:t>
            </a:r>
            <a:r>
              <a:rPr lang="it-IT" dirty="0">
                <a:solidFill>
                  <a:srgbClr val="000000"/>
                </a:solidFill>
              </a:rPr>
              <a:t>del DG e dei Dirigenti con l’indennità di risultato</a:t>
            </a:r>
          </a:p>
        </p:txBody>
      </p:sp>
    </p:spTree>
    <p:extLst>
      <p:ext uri="{BB962C8B-B14F-4D97-AF65-F5344CB8AC3E}">
        <p14:creationId xmlns:p14="http://schemas.microsoft.com/office/powerpoint/2010/main" val="269999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0"/>
            <a:ext cx="9144000"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 name="Sottotitolo 2"/>
          <p:cNvSpPr>
            <a:spLocks noGrp="1"/>
          </p:cNvSpPr>
          <p:nvPr>
            <p:ph type="subTitle" idx="1"/>
          </p:nvPr>
        </p:nvSpPr>
        <p:spPr>
          <a:xfrm>
            <a:off x="2501740" y="3886200"/>
            <a:ext cx="5956460" cy="1752600"/>
          </a:xfrm>
        </p:spPr>
        <p:txBody>
          <a:bodyPr>
            <a:normAutofit/>
          </a:bodyPr>
          <a:lstStyle/>
          <a:p>
            <a:pPr algn="l"/>
            <a:r>
              <a:rPr lang="it-IT" sz="2400" dirty="0">
                <a:solidFill>
                  <a:schemeClr val="bg1"/>
                </a:solidFill>
                <a:latin typeface="Arial"/>
                <a:cs typeface="Arial"/>
              </a:rPr>
              <a:t>nome relatore</a:t>
            </a:r>
          </a:p>
          <a:p>
            <a:pPr algn="l"/>
            <a:r>
              <a:rPr lang="it-IT" sz="2400" dirty="0">
                <a:solidFill>
                  <a:schemeClr val="bg1"/>
                </a:solidFill>
                <a:latin typeface="Arial"/>
                <a:cs typeface="Arial"/>
              </a:rPr>
              <a:t>luogo, data</a:t>
            </a:r>
          </a:p>
          <a:p>
            <a:pPr algn="l"/>
            <a:endParaRPr lang="it-IT" dirty="0"/>
          </a:p>
          <a:p>
            <a:endParaRPr lang="it-IT" dirty="0"/>
          </a:p>
          <a:p>
            <a:endParaRPr lang="it-IT" dirty="0"/>
          </a:p>
          <a:p>
            <a:endParaRPr lang="it-IT" dirty="0"/>
          </a:p>
        </p:txBody>
      </p:sp>
      <p:sp>
        <p:nvSpPr>
          <p:cNvPr id="4" name="CasellaDiTesto 3"/>
          <p:cNvSpPr txBox="1"/>
          <p:nvPr/>
        </p:nvSpPr>
        <p:spPr>
          <a:xfrm>
            <a:off x="171696" y="184665"/>
            <a:ext cx="296187" cy="579191"/>
          </a:xfrm>
          <a:prstGeom prst="rect">
            <a:avLst/>
          </a:prstGeom>
          <a:noFill/>
        </p:spPr>
        <p:txBody>
          <a:bodyPr wrap="square" rtlCol="0">
            <a:spAutoFit/>
          </a:bodyPr>
          <a:lstStyle/>
          <a:p>
            <a:endParaRPr lang="it-IT" dirty="0"/>
          </a:p>
        </p:txBody>
      </p:sp>
      <p:sp>
        <p:nvSpPr>
          <p:cNvPr id="8" name="Titolo 7"/>
          <p:cNvSpPr>
            <a:spLocks noGrp="1"/>
          </p:cNvSpPr>
          <p:nvPr>
            <p:ph type="ctrTitle"/>
          </p:nvPr>
        </p:nvSpPr>
        <p:spPr>
          <a:xfrm>
            <a:off x="2501739" y="2282825"/>
            <a:ext cx="5956461" cy="1470025"/>
          </a:xfrm>
          <a:noFill/>
        </p:spPr>
        <p:txBody>
          <a:bodyPr>
            <a:noAutofit/>
          </a:bodyPr>
          <a:lstStyle/>
          <a:p>
            <a:pPr algn="l"/>
            <a:r>
              <a:rPr lang="it-IT" sz="7200" b="1" dirty="0">
                <a:solidFill>
                  <a:schemeClr val="bg1"/>
                </a:solidFill>
                <a:latin typeface="Arial"/>
                <a:cs typeface="Arial"/>
              </a:rPr>
              <a:t>Titolo grande</a:t>
            </a:r>
            <a:br>
              <a:rPr lang="it-IT" sz="5400" b="1" dirty="0">
                <a:solidFill>
                  <a:schemeClr val="bg1"/>
                </a:solidFill>
                <a:latin typeface="Arial"/>
                <a:cs typeface="Arial"/>
              </a:rPr>
            </a:br>
            <a:endParaRPr lang="it-IT" sz="5400" dirty="0">
              <a:solidFill>
                <a:schemeClr val="bg1"/>
              </a:solidFill>
              <a:latin typeface="Arial"/>
              <a:cs typeface="Arial"/>
            </a:endParaRPr>
          </a:p>
        </p:txBody>
      </p:sp>
      <p:sp>
        <p:nvSpPr>
          <p:cNvPr id="2" name="CasellaDiTesto 1"/>
          <p:cNvSpPr txBox="1"/>
          <p:nvPr/>
        </p:nvSpPr>
        <p:spPr>
          <a:xfrm>
            <a:off x="735249" y="6177690"/>
            <a:ext cx="3758232" cy="276999"/>
          </a:xfrm>
          <a:prstGeom prst="rect">
            <a:avLst/>
          </a:prstGeom>
          <a:noFill/>
        </p:spPr>
        <p:txBody>
          <a:bodyPr wrap="square" rtlCol="0">
            <a:spAutoFit/>
          </a:bodyPr>
          <a:lstStyle/>
          <a:p>
            <a:r>
              <a:rPr lang="it-IT" sz="1200" dirty="0">
                <a:solidFill>
                  <a:schemeClr val="bg1"/>
                </a:solidFill>
                <a:latin typeface="Arial"/>
                <a:cs typeface="Arial"/>
              </a:rPr>
              <a:t>area didattica e servizi agli studenti</a:t>
            </a:r>
            <a:endParaRPr lang="it-IT" sz="1200" dirty="0">
              <a:solidFill>
                <a:schemeClr val="bg1"/>
              </a:solidFill>
            </a:endParaRPr>
          </a:p>
        </p:txBody>
      </p:sp>
      <p:pic>
        <p:nvPicPr>
          <p:cNvPr id="5" name="Immagine 4" descr="IUAV_logo+ bianco.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884" y="461674"/>
            <a:ext cx="1553626" cy="1075588"/>
          </a:xfrm>
          <a:prstGeom prst="rect">
            <a:avLst/>
          </a:prstGeom>
        </p:spPr>
      </p:pic>
      <p:sp>
        <p:nvSpPr>
          <p:cNvPr id="10" name="Rettangolo 9"/>
          <p:cNvSpPr/>
          <p:nvPr/>
        </p:nvSpPr>
        <p:spPr>
          <a:xfrm>
            <a:off x="5537578" y="404938"/>
            <a:ext cx="2609659" cy="276999"/>
          </a:xfrm>
          <a:prstGeom prst="rect">
            <a:avLst/>
          </a:prstGeom>
        </p:spPr>
        <p:txBody>
          <a:bodyPr wrap="none">
            <a:spAutoFit/>
          </a:bodyPr>
          <a:lstStyle/>
          <a:p>
            <a:r>
              <a:rPr lang="it-IT" sz="1200" dirty="0">
                <a:solidFill>
                  <a:prstClr val="black">
                    <a:lumMod val="50000"/>
                    <a:lumOff val="50000"/>
                  </a:prstClr>
                </a:solidFill>
                <a:latin typeface="Arial"/>
                <a:cs typeface="Arial"/>
              </a:rPr>
              <a:t>area didattica e servizi agli studenti</a:t>
            </a:r>
            <a:endParaRPr lang="it-IT" dirty="0"/>
          </a:p>
        </p:txBody>
      </p:sp>
    </p:spTree>
    <p:extLst>
      <p:ext uri="{BB962C8B-B14F-4D97-AF65-F5344CB8AC3E}">
        <p14:creationId xmlns:p14="http://schemas.microsoft.com/office/powerpoint/2010/main" val="149821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9144000" cy="6858000"/>
          </a:xfrm>
          <a:prstGeom prst="rect">
            <a:avLst/>
          </a:prstGeom>
          <a:solidFill>
            <a:srgbClr val="0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1168738" y="1591996"/>
            <a:ext cx="7518061" cy="497292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ts val="2600"/>
              </a:lnSpc>
              <a:spcBef>
                <a:spcPts val="0"/>
              </a:spcBef>
            </a:pPr>
            <a:r>
              <a:rPr lang="it-IT" sz="2400" dirty="0">
                <a:solidFill>
                  <a:schemeClr val="bg1"/>
                </a:solidFill>
                <a:latin typeface="Arial"/>
                <a:cs typeface="Arial"/>
              </a:rPr>
              <a:t>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a:t>
            </a:r>
            <a:endParaRPr lang="it-IT" sz="2400" dirty="0">
              <a:solidFill>
                <a:schemeClr val="bg1"/>
              </a:solidFill>
            </a:endParaRPr>
          </a:p>
          <a:p>
            <a:pPr>
              <a:lnSpc>
                <a:spcPts val="2600"/>
              </a:lnSpc>
              <a:spcBef>
                <a:spcPts val="0"/>
              </a:spcBef>
            </a:pPr>
            <a:endParaRPr lang="it-IT" sz="2400" dirty="0"/>
          </a:p>
          <a:p>
            <a:pPr>
              <a:lnSpc>
                <a:spcPts val="2600"/>
              </a:lnSpc>
              <a:spcBef>
                <a:spcPts val="0"/>
              </a:spcBef>
            </a:pPr>
            <a:endParaRPr lang="it-IT" sz="2400" dirty="0"/>
          </a:p>
          <a:p>
            <a:pPr>
              <a:lnSpc>
                <a:spcPts val="2600"/>
              </a:lnSpc>
              <a:spcBef>
                <a:spcPts val="0"/>
              </a:spcBef>
            </a:pPr>
            <a:endParaRPr lang="it-IT" sz="2400" dirty="0"/>
          </a:p>
        </p:txBody>
      </p:sp>
      <p:sp>
        <p:nvSpPr>
          <p:cNvPr id="11" name="CasellaDiTesto 10"/>
          <p:cNvSpPr txBox="1"/>
          <p:nvPr/>
        </p:nvSpPr>
        <p:spPr>
          <a:xfrm>
            <a:off x="1083469" y="222252"/>
            <a:ext cx="7005675" cy="584776"/>
          </a:xfrm>
          <a:prstGeom prst="rect">
            <a:avLst/>
          </a:prstGeom>
          <a:noFill/>
        </p:spPr>
        <p:txBody>
          <a:bodyPr wrap="square" rtlCol="0" anchor="t">
            <a:spAutoFit/>
          </a:bodyPr>
          <a:lstStyle/>
          <a:p>
            <a:r>
              <a:rPr lang="it-IT" sz="3200" b="1" dirty="0">
                <a:solidFill>
                  <a:schemeClr val="bg1"/>
                </a:solidFill>
                <a:latin typeface="Arial"/>
              </a:rPr>
              <a:t>titolo titolo titolo  titolo titolo titolo </a:t>
            </a:r>
            <a:endParaRPr lang="it-IT" sz="3200" dirty="0"/>
          </a:p>
        </p:txBody>
      </p:sp>
      <p:pic>
        <p:nvPicPr>
          <p:cNvPr id="5" name="Immagine 4">
            <a:extLst>
              <a:ext uri="{FF2B5EF4-FFF2-40B4-BE49-F238E27FC236}">
                <a16:creationId xmlns:a16="http://schemas.microsoft.com/office/drawing/2014/main" id="{FBCC33DA-5724-4431-4A1E-4A870E373AB9}"/>
              </a:ext>
            </a:extLst>
          </p:cNvPr>
          <p:cNvPicPr>
            <a:picLocks noChangeAspect="1"/>
          </p:cNvPicPr>
          <p:nvPr/>
        </p:nvPicPr>
        <p:blipFill>
          <a:blip r:embed="rId2"/>
          <a:stretch>
            <a:fillRect/>
          </a:stretch>
        </p:blipFill>
        <p:spPr>
          <a:xfrm>
            <a:off x="-174688" y="136052"/>
            <a:ext cx="1184678" cy="1675714"/>
          </a:xfrm>
          <a:prstGeom prst="rect">
            <a:avLst/>
          </a:prstGeom>
        </p:spPr>
      </p:pic>
    </p:spTree>
    <p:extLst>
      <p:ext uri="{BB962C8B-B14F-4D97-AF65-F5344CB8AC3E}">
        <p14:creationId xmlns:p14="http://schemas.microsoft.com/office/powerpoint/2010/main" val="691937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9144000" cy="6858000"/>
          </a:xfrm>
          <a:prstGeom prst="rect">
            <a:avLst/>
          </a:prstGeom>
          <a:solidFill>
            <a:srgbClr val="0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1168738" y="1591996"/>
            <a:ext cx="7518061" cy="497292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ts val="2600"/>
              </a:lnSpc>
              <a:spcBef>
                <a:spcPts val="0"/>
              </a:spcBef>
            </a:pPr>
            <a:r>
              <a:rPr lang="it-IT" sz="2400" dirty="0">
                <a:solidFill>
                  <a:schemeClr val="bg1">
                    <a:lumMod val="65000"/>
                  </a:schemeClr>
                </a:solidFill>
                <a:latin typeface="Arial"/>
                <a:cs typeface="Arial"/>
              </a:rPr>
              <a:t>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a:t>
            </a:r>
            <a:r>
              <a:rPr lang="it-IT" sz="2400" dirty="0">
                <a:solidFill>
                  <a:schemeClr val="bg1"/>
                </a:solidFill>
                <a:latin typeface="Arial"/>
                <a:cs typeface="Arial"/>
              </a:rPr>
              <a:t>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a:t>
            </a:r>
            <a:endParaRPr lang="it-IT" sz="2400" dirty="0">
              <a:solidFill>
                <a:schemeClr val="bg1"/>
              </a:solidFill>
            </a:endParaRPr>
          </a:p>
          <a:p>
            <a:pPr>
              <a:lnSpc>
                <a:spcPts val="2600"/>
              </a:lnSpc>
              <a:spcBef>
                <a:spcPts val="0"/>
              </a:spcBef>
            </a:pPr>
            <a:endParaRPr lang="it-IT" sz="2400" dirty="0"/>
          </a:p>
          <a:p>
            <a:pPr>
              <a:lnSpc>
                <a:spcPts val="2600"/>
              </a:lnSpc>
              <a:spcBef>
                <a:spcPts val="0"/>
              </a:spcBef>
            </a:pPr>
            <a:endParaRPr lang="it-IT" sz="2400" dirty="0"/>
          </a:p>
          <a:p>
            <a:pPr>
              <a:lnSpc>
                <a:spcPts val="2600"/>
              </a:lnSpc>
              <a:spcBef>
                <a:spcPts val="0"/>
              </a:spcBef>
            </a:pPr>
            <a:endParaRPr lang="it-IT" sz="2400" dirty="0"/>
          </a:p>
        </p:txBody>
      </p:sp>
      <p:sp>
        <p:nvSpPr>
          <p:cNvPr id="11" name="CasellaDiTesto 10"/>
          <p:cNvSpPr txBox="1"/>
          <p:nvPr/>
        </p:nvSpPr>
        <p:spPr>
          <a:xfrm>
            <a:off x="1083469" y="222252"/>
            <a:ext cx="7005675" cy="584776"/>
          </a:xfrm>
          <a:prstGeom prst="rect">
            <a:avLst/>
          </a:prstGeom>
          <a:noFill/>
        </p:spPr>
        <p:txBody>
          <a:bodyPr wrap="square" rtlCol="0" anchor="t">
            <a:spAutoFit/>
          </a:bodyPr>
          <a:lstStyle/>
          <a:p>
            <a:r>
              <a:rPr lang="it-IT" sz="3200" b="1" dirty="0">
                <a:solidFill>
                  <a:schemeClr val="bg1"/>
                </a:solidFill>
                <a:latin typeface="Arial"/>
              </a:rPr>
              <a:t>titolo titolo titolo  titolo titolo titolo </a:t>
            </a:r>
            <a:endParaRPr lang="it-IT" sz="3200" dirty="0"/>
          </a:p>
        </p:txBody>
      </p:sp>
      <p:pic>
        <p:nvPicPr>
          <p:cNvPr id="2" name="Immagine 1">
            <a:extLst>
              <a:ext uri="{FF2B5EF4-FFF2-40B4-BE49-F238E27FC236}">
                <a16:creationId xmlns:a16="http://schemas.microsoft.com/office/drawing/2014/main" id="{1557E8D4-AEE3-42AC-0F7B-8C429DC594C7}"/>
              </a:ext>
            </a:extLst>
          </p:cNvPr>
          <p:cNvPicPr>
            <a:picLocks noChangeAspect="1"/>
          </p:cNvPicPr>
          <p:nvPr/>
        </p:nvPicPr>
        <p:blipFill>
          <a:blip r:embed="rId2"/>
          <a:stretch>
            <a:fillRect/>
          </a:stretch>
        </p:blipFill>
        <p:spPr>
          <a:xfrm>
            <a:off x="-174688" y="136052"/>
            <a:ext cx="1184678" cy="1675714"/>
          </a:xfrm>
          <a:prstGeom prst="rect">
            <a:avLst/>
          </a:prstGeom>
        </p:spPr>
      </p:pic>
    </p:spTree>
    <p:extLst>
      <p:ext uri="{BB962C8B-B14F-4D97-AF65-F5344CB8AC3E}">
        <p14:creationId xmlns:p14="http://schemas.microsoft.com/office/powerpoint/2010/main" val="402434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136052"/>
            <a:ext cx="9144000" cy="6858000"/>
          </a:xfrm>
          <a:prstGeom prst="rect">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1168738" y="1591996"/>
            <a:ext cx="7518061" cy="497292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ts val="2600"/>
              </a:lnSpc>
              <a:spcBef>
                <a:spcPts val="0"/>
              </a:spcBef>
            </a:pPr>
            <a:r>
              <a:rPr lang="it-IT" sz="2400" dirty="0">
                <a:solidFill>
                  <a:schemeClr val="bg1"/>
                </a:solidFill>
                <a:latin typeface="Arial"/>
                <a:cs typeface="Arial"/>
              </a:rPr>
              <a:t>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 testo</a:t>
            </a:r>
            <a:endParaRPr lang="it-IT" sz="2400" dirty="0">
              <a:solidFill>
                <a:schemeClr val="bg1"/>
              </a:solidFill>
            </a:endParaRPr>
          </a:p>
          <a:p>
            <a:pPr>
              <a:lnSpc>
                <a:spcPts val="2600"/>
              </a:lnSpc>
              <a:spcBef>
                <a:spcPts val="0"/>
              </a:spcBef>
            </a:pPr>
            <a:endParaRPr lang="it-IT" sz="2400" dirty="0"/>
          </a:p>
          <a:p>
            <a:pPr>
              <a:lnSpc>
                <a:spcPts val="2600"/>
              </a:lnSpc>
              <a:spcBef>
                <a:spcPts val="0"/>
              </a:spcBef>
            </a:pPr>
            <a:endParaRPr lang="it-IT" sz="2400" dirty="0"/>
          </a:p>
          <a:p>
            <a:pPr>
              <a:lnSpc>
                <a:spcPts val="2600"/>
              </a:lnSpc>
              <a:spcBef>
                <a:spcPts val="0"/>
              </a:spcBef>
            </a:pPr>
            <a:endParaRPr lang="it-IT" sz="2400" dirty="0"/>
          </a:p>
        </p:txBody>
      </p:sp>
      <p:sp>
        <p:nvSpPr>
          <p:cNvPr id="11" name="CasellaDiTesto 10"/>
          <p:cNvSpPr txBox="1"/>
          <p:nvPr/>
        </p:nvSpPr>
        <p:spPr>
          <a:xfrm>
            <a:off x="1083469" y="222252"/>
            <a:ext cx="7005675" cy="584776"/>
          </a:xfrm>
          <a:prstGeom prst="rect">
            <a:avLst/>
          </a:prstGeom>
          <a:noFill/>
        </p:spPr>
        <p:txBody>
          <a:bodyPr wrap="square" rtlCol="0" anchor="t">
            <a:spAutoFit/>
          </a:bodyPr>
          <a:lstStyle/>
          <a:p>
            <a:r>
              <a:rPr lang="it-IT" sz="3200" b="1" dirty="0">
                <a:latin typeface="Arial"/>
              </a:rPr>
              <a:t>titolo titolo titolo  titolo titolo titolo </a:t>
            </a:r>
            <a:endParaRPr lang="it-IT" sz="3200" dirty="0"/>
          </a:p>
        </p:txBody>
      </p:sp>
      <p:pic>
        <p:nvPicPr>
          <p:cNvPr id="2" name="Immagine 1">
            <a:extLst>
              <a:ext uri="{FF2B5EF4-FFF2-40B4-BE49-F238E27FC236}">
                <a16:creationId xmlns:a16="http://schemas.microsoft.com/office/drawing/2014/main" id="{98AEB7CA-E6A9-74A1-ECFE-760C2D4126AE}"/>
              </a:ext>
            </a:extLst>
          </p:cNvPr>
          <p:cNvPicPr>
            <a:picLocks noChangeAspect="1"/>
          </p:cNvPicPr>
          <p:nvPr/>
        </p:nvPicPr>
        <p:blipFill>
          <a:blip r:embed="rId2"/>
          <a:stretch>
            <a:fillRect/>
          </a:stretch>
        </p:blipFill>
        <p:spPr>
          <a:xfrm>
            <a:off x="-174688" y="136052"/>
            <a:ext cx="1184678" cy="1675714"/>
          </a:xfrm>
          <a:prstGeom prst="rect">
            <a:avLst/>
          </a:prstGeom>
        </p:spPr>
      </p:pic>
    </p:spTree>
    <p:extLst>
      <p:ext uri="{BB962C8B-B14F-4D97-AF65-F5344CB8AC3E}">
        <p14:creationId xmlns:p14="http://schemas.microsoft.com/office/powerpoint/2010/main" val="4034424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9144000" cy="6858000"/>
          </a:xfrm>
          <a:prstGeom prst="rect">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1168738" y="1591996"/>
            <a:ext cx="7518061" cy="497292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ts val="2600"/>
              </a:lnSpc>
              <a:spcBef>
                <a:spcPts val="0"/>
              </a:spcBef>
              <a:tabLst>
                <a:tab pos="450850" algn="l"/>
              </a:tabLst>
            </a:pPr>
            <a:r>
              <a:rPr lang="it-IT" sz="2400" b="1" dirty="0">
                <a:solidFill>
                  <a:schemeClr val="tx1"/>
                </a:solidFill>
                <a:latin typeface="Arial"/>
                <a:cs typeface="Arial"/>
              </a:rPr>
              <a:t>Intervento sul SMV prospettato nel 2014: </a:t>
            </a:r>
          </a:p>
          <a:p>
            <a:pPr algn="l">
              <a:lnSpc>
                <a:spcPts val="2600"/>
              </a:lnSpc>
              <a:spcBef>
                <a:spcPts val="0"/>
              </a:spcBef>
              <a:tabLst>
                <a:tab pos="450850" algn="l"/>
              </a:tabLst>
            </a:pPr>
            <a:r>
              <a:rPr lang="it-IT" sz="2400" b="1" dirty="0">
                <a:solidFill>
                  <a:schemeClr val="tx1"/>
                </a:solidFill>
                <a:latin typeface="Arial"/>
                <a:cs typeface="Arial"/>
              </a:rPr>
              <a:t>punti principali</a:t>
            </a:r>
          </a:p>
          <a:p>
            <a:pPr algn="l">
              <a:lnSpc>
                <a:spcPts val="2600"/>
              </a:lnSpc>
              <a:spcBef>
                <a:spcPts val="0"/>
              </a:spcBef>
              <a:tabLst>
                <a:tab pos="450850" algn="l"/>
              </a:tabLst>
            </a:pPr>
            <a:r>
              <a:rPr lang="it-IT" sz="2400" dirty="0">
                <a:solidFill>
                  <a:schemeClr val="tx1"/>
                </a:solidFill>
                <a:latin typeface="Arial"/>
                <a:cs typeface="Arial"/>
              </a:rPr>
              <a:t> </a:t>
            </a:r>
          </a:p>
          <a:p>
            <a:pPr algn="l">
              <a:lnSpc>
                <a:spcPts val="2600"/>
              </a:lnSpc>
              <a:spcBef>
                <a:spcPts val="0"/>
              </a:spcBef>
              <a:tabLst>
                <a:tab pos="450850" algn="l"/>
              </a:tabLst>
            </a:pPr>
            <a:r>
              <a:rPr lang="it-IT" sz="2400" b="1" dirty="0">
                <a:solidFill>
                  <a:schemeClr val="tx1"/>
                </a:solidFill>
                <a:latin typeface="Arial"/>
                <a:cs typeface="Arial"/>
              </a:rPr>
              <a:t>1	</a:t>
            </a:r>
            <a:r>
              <a:rPr lang="it-IT" sz="2400" dirty="0">
                <a:solidFill>
                  <a:schemeClr val="bg1"/>
                </a:solidFill>
                <a:latin typeface="Arial"/>
                <a:cs typeface="Arial"/>
              </a:rPr>
              <a:t>Trasparenza, condivisione e comunicazione</a:t>
            </a:r>
            <a:r>
              <a:rPr lang="it-IT" sz="2400" dirty="0">
                <a:solidFill>
                  <a:schemeClr val="tx1"/>
                </a:solidFill>
                <a:latin typeface="Arial"/>
                <a:cs typeface="Arial"/>
              </a:rPr>
              <a:t> </a:t>
            </a:r>
            <a:br>
              <a:rPr lang="it-IT" sz="2400" dirty="0">
                <a:solidFill>
                  <a:schemeClr val="tx1"/>
                </a:solidFill>
                <a:latin typeface="Arial"/>
                <a:cs typeface="Arial"/>
              </a:rPr>
            </a:br>
            <a:r>
              <a:rPr lang="it-IT" sz="2400" dirty="0">
                <a:solidFill>
                  <a:schemeClr val="tx1"/>
                </a:solidFill>
                <a:latin typeface="Arial"/>
                <a:cs typeface="Arial"/>
              </a:rPr>
              <a:t>dei questionari utilizzati </a:t>
            </a:r>
          </a:p>
          <a:p>
            <a:pPr algn="l">
              <a:lnSpc>
                <a:spcPts val="2600"/>
              </a:lnSpc>
              <a:spcBef>
                <a:spcPts val="0"/>
              </a:spcBef>
              <a:tabLst>
                <a:tab pos="450850" algn="l"/>
              </a:tabLst>
            </a:pPr>
            <a:endParaRPr lang="it-IT" sz="2400" dirty="0">
              <a:solidFill>
                <a:schemeClr val="tx1"/>
              </a:solidFill>
              <a:latin typeface="Arial"/>
              <a:cs typeface="Arial"/>
            </a:endParaRPr>
          </a:p>
          <a:p>
            <a:pPr algn="l">
              <a:lnSpc>
                <a:spcPts val="2600"/>
              </a:lnSpc>
              <a:spcBef>
                <a:spcPts val="0"/>
              </a:spcBef>
              <a:tabLst>
                <a:tab pos="450850" algn="l"/>
              </a:tabLst>
            </a:pPr>
            <a:r>
              <a:rPr lang="it-IT" sz="2400" b="1" dirty="0">
                <a:solidFill>
                  <a:schemeClr val="tx1"/>
                </a:solidFill>
                <a:latin typeface="Arial"/>
                <a:cs typeface="Arial"/>
              </a:rPr>
              <a:t>2	</a:t>
            </a:r>
            <a:r>
              <a:rPr lang="it-IT" sz="2400" dirty="0">
                <a:solidFill>
                  <a:schemeClr val="bg1">
                    <a:lumMod val="95000"/>
                  </a:schemeClr>
                </a:solidFill>
                <a:latin typeface="Arial"/>
                <a:cs typeface="Arial"/>
              </a:rPr>
              <a:t>Superamento di target assegnati con percentuali fisse </a:t>
            </a:r>
            <a:r>
              <a:rPr lang="it-IT" sz="2400" dirty="0">
                <a:solidFill>
                  <a:schemeClr val="tx1"/>
                </a:solidFill>
                <a:latin typeface="Arial"/>
                <a:cs typeface="Arial"/>
              </a:rPr>
              <a:t>con target specifici per ogni indicatore, supportata dall’analisi di un </a:t>
            </a:r>
            <a:r>
              <a:rPr lang="it-IT" sz="2400" dirty="0" err="1">
                <a:solidFill>
                  <a:schemeClr val="tx1"/>
                </a:solidFill>
                <a:latin typeface="Arial"/>
                <a:cs typeface="Arial"/>
              </a:rPr>
              <a:t>dataset</a:t>
            </a:r>
            <a:r>
              <a:rPr lang="it-IT" sz="2400" dirty="0">
                <a:solidFill>
                  <a:schemeClr val="tx1"/>
                </a:solidFill>
                <a:latin typeface="Arial"/>
                <a:cs typeface="Arial"/>
              </a:rPr>
              <a:t> storico; </a:t>
            </a:r>
            <a:br>
              <a:rPr lang="it-IT" sz="2400" dirty="0">
                <a:solidFill>
                  <a:schemeClr val="tx1"/>
                </a:solidFill>
                <a:latin typeface="Arial"/>
                <a:cs typeface="Arial"/>
              </a:rPr>
            </a:br>
            <a:r>
              <a:rPr lang="it-IT" sz="2400" dirty="0">
                <a:solidFill>
                  <a:schemeClr val="tx1"/>
                </a:solidFill>
                <a:latin typeface="Arial"/>
                <a:cs typeface="Arial"/>
              </a:rPr>
              <a:t>possibilità di fissazione di target in misura assoluta, assicurando una valutazione differenziata a seconda del raggiungimento o meno di una soglia minima </a:t>
            </a:r>
            <a:br>
              <a:rPr lang="it-IT" sz="2400" dirty="0">
                <a:solidFill>
                  <a:schemeClr val="tx1"/>
                </a:solidFill>
                <a:latin typeface="Arial"/>
                <a:cs typeface="Arial"/>
              </a:rPr>
            </a:br>
            <a:r>
              <a:rPr lang="it-IT" sz="2400" dirty="0">
                <a:solidFill>
                  <a:schemeClr val="tx1"/>
                </a:solidFill>
                <a:latin typeface="Arial"/>
                <a:cs typeface="Arial"/>
              </a:rPr>
              <a:t>di servizio predefinita</a:t>
            </a:r>
          </a:p>
          <a:p>
            <a:pPr algn="l">
              <a:lnSpc>
                <a:spcPts val="2600"/>
              </a:lnSpc>
              <a:spcBef>
                <a:spcPts val="0"/>
              </a:spcBef>
              <a:tabLst>
                <a:tab pos="450850" algn="l"/>
              </a:tabLst>
            </a:pPr>
            <a:endParaRPr lang="it-IT" sz="2400" dirty="0">
              <a:solidFill>
                <a:schemeClr val="tx1"/>
              </a:solidFill>
              <a:latin typeface="Arial"/>
              <a:cs typeface="Arial"/>
            </a:endParaRPr>
          </a:p>
          <a:p>
            <a:pPr algn="l">
              <a:lnSpc>
                <a:spcPts val="2600"/>
              </a:lnSpc>
              <a:spcBef>
                <a:spcPts val="0"/>
              </a:spcBef>
              <a:tabLst>
                <a:tab pos="450850" algn="l"/>
              </a:tabLst>
            </a:pPr>
            <a:endParaRPr lang="it-IT" sz="2400" dirty="0">
              <a:solidFill>
                <a:schemeClr val="tx1"/>
              </a:solidFill>
              <a:latin typeface="Arial"/>
              <a:cs typeface="Arial"/>
            </a:endParaRPr>
          </a:p>
        </p:txBody>
      </p:sp>
      <p:sp>
        <p:nvSpPr>
          <p:cNvPr id="11" name="CasellaDiTesto 10"/>
          <p:cNvSpPr txBox="1"/>
          <p:nvPr/>
        </p:nvSpPr>
        <p:spPr>
          <a:xfrm>
            <a:off x="1083469" y="222252"/>
            <a:ext cx="7005675" cy="1077218"/>
          </a:xfrm>
          <a:prstGeom prst="rect">
            <a:avLst/>
          </a:prstGeom>
          <a:noFill/>
        </p:spPr>
        <p:txBody>
          <a:bodyPr wrap="square" rtlCol="0" anchor="t">
            <a:spAutoFit/>
          </a:bodyPr>
          <a:lstStyle/>
          <a:p>
            <a:r>
              <a:rPr lang="it-IT" sz="3200" b="1" dirty="0">
                <a:latin typeface="Arial"/>
                <a:cs typeface="Arial"/>
              </a:rPr>
              <a:t>Il sistema di Misurazione </a:t>
            </a:r>
          </a:p>
          <a:p>
            <a:r>
              <a:rPr lang="it-IT" sz="3200" b="1" dirty="0">
                <a:latin typeface="Arial"/>
                <a:cs typeface="Arial"/>
              </a:rPr>
              <a:t>e Valutazione (SMV) Iuav</a:t>
            </a:r>
          </a:p>
        </p:txBody>
      </p:sp>
      <p:sp>
        <p:nvSpPr>
          <p:cNvPr id="4" name="CasellaDiTesto 3"/>
          <p:cNvSpPr txBox="1"/>
          <p:nvPr/>
        </p:nvSpPr>
        <p:spPr>
          <a:xfrm>
            <a:off x="7886695" y="5346550"/>
            <a:ext cx="1619669" cy="1446550"/>
          </a:xfrm>
          <a:prstGeom prst="rect">
            <a:avLst/>
          </a:prstGeom>
          <a:noFill/>
        </p:spPr>
        <p:txBody>
          <a:bodyPr wrap="square" rtlCol="0">
            <a:spAutoFit/>
          </a:bodyPr>
          <a:lstStyle/>
          <a:p>
            <a:r>
              <a:rPr lang="it-IT" sz="8800" dirty="0">
                <a:solidFill>
                  <a:schemeClr val="bg1"/>
                </a:solidFill>
                <a:latin typeface="Arial"/>
              </a:rPr>
              <a:t>&gt;</a:t>
            </a:r>
          </a:p>
        </p:txBody>
      </p:sp>
      <p:pic>
        <p:nvPicPr>
          <p:cNvPr id="2" name="Immagine 1">
            <a:extLst>
              <a:ext uri="{FF2B5EF4-FFF2-40B4-BE49-F238E27FC236}">
                <a16:creationId xmlns:a16="http://schemas.microsoft.com/office/drawing/2014/main" id="{4AD93410-7B42-8455-4055-C3FC9A5F7990}"/>
              </a:ext>
            </a:extLst>
          </p:cNvPr>
          <p:cNvPicPr>
            <a:picLocks noChangeAspect="1"/>
          </p:cNvPicPr>
          <p:nvPr/>
        </p:nvPicPr>
        <p:blipFill>
          <a:blip r:embed="rId2"/>
          <a:stretch>
            <a:fillRect/>
          </a:stretch>
        </p:blipFill>
        <p:spPr>
          <a:xfrm>
            <a:off x="-174688" y="136052"/>
            <a:ext cx="1184678" cy="1675714"/>
          </a:xfrm>
          <a:prstGeom prst="rect">
            <a:avLst/>
          </a:prstGeom>
        </p:spPr>
      </p:pic>
    </p:spTree>
    <p:extLst>
      <p:ext uri="{BB962C8B-B14F-4D97-AF65-F5344CB8AC3E}">
        <p14:creationId xmlns:p14="http://schemas.microsoft.com/office/powerpoint/2010/main" val="362193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9144000" cy="6858000"/>
          </a:xfrm>
          <a:prstGeom prst="rect">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1168738" y="1591996"/>
            <a:ext cx="7518061" cy="468396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ts val="2600"/>
              </a:lnSpc>
              <a:spcBef>
                <a:spcPts val="0"/>
              </a:spcBef>
            </a:pPr>
            <a:r>
              <a:rPr lang="it-IT" sz="2400" b="1" dirty="0">
                <a:solidFill>
                  <a:schemeClr val="tx1"/>
                </a:solidFill>
                <a:latin typeface="Arial"/>
                <a:cs typeface="Arial"/>
              </a:rPr>
              <a:t>3	</a:t>
            </a:r>
            <a:r>
              <a:rPr lang="it-IT" sz="2400" dirty="0">
                <a:solidFill>
                  <a:schemeClr val="bg1"/>
                </a:solidFill>
                <a:latin typeface="Arial"/>
                <a:cs typeface="Arial"/>
              </a:rPr>
              <a:t>Revisione della tabella dei pesi delle classi </a:t>
            </a:r>
            <a:br>
              <a:rPr lang="it-IT" sz="2400" dirty="0">
                <a:solidFill>
                  <a:schemeClr val="bg1"/>
                </a:solidFill>
                <a:latin typeface="Arial"/>
                <a:cs typeface="Arial"/>
              </a:rPr>
            </a:br>
            <a:r>
              <a:rPr lang="it-IT" sz="2400" dirty="0">
                <a:solidFill>
                  <a:schemeClr val="bg1"/>
                </a:solidFill>
                <a:latin typeface="Arial"/>
                <a:cs typeface="Arial"/>
              </a:rPr>
              <a:t>di obiettivi </a:t>
            </a:r>
            <a:r>
              <a:rPr lang="it-IT" sz="2400" dirty="0">
                <a:solidFill>
                  <a:schemeClr val="tx1"/>
                </a:solidFill>
                <a:latin typeface="Arial"/>
                <a:cs typeface="Arial"/>
              </a:rPr>
              <a:t>assegnate ai responsabili e la definizione </a:t>
            </a:r>
          </a:p>
          <a:p>
            <a:pPr algn="l">
              <a:lnSpc>
                <a:spcPts val="2600"/>
              </a:lnSpc>
              <a:spcBef>
                <a:spcPts val="0"/>
              </a:spcBef>
            </a:pPr>
            <a:r>
              <a:rPr lang="it-IT" sz="2400" dirty="0">
                <a:solidFill>
                  <a:schemeClr val="tx1"/>
                </a:solidFill>
                <a:latin typeface="Arial"/>
                <a:cs typeface="Arial"/>
              </a:rPr>
              <a:t>di un limite massimo di peso per gli obiettivi di gestione del personale non dirigente</a:t>
            </a:r>
          </a:p>
          <a:p>
            <a:pPr algn="l">
              <a:lnSpc>
                <a:spcPts val="2600"/>
              </a:lnSpc>
              <a:spcBef>
                <a:spcPts val="0"/>
              </a:spcBef>
            </a:pPr>
            <a:endParaRPr lang="it-IT" sz="2400" dirty="0">
              <a:solidFill>
                <a:schemeClr val="tx1"/>
              </a:solidFill>
              <a:latin typeface="Arial"/>
              <a:cs typeface="Arial"/>
            </a:endParaRPr>
          </a:p>
          <a:p>
            <a:pPr algn="l">
              <a:lnSpc>
                <a:spcPts val="2600"/>
              </a:lnSpc>
              <a:spcBef>
                <a:spcPts val="0"/>
              </a:spcBef>
            </a:pPr>
            <a:r>
              <a:rPr lang="it-IT" sz="2400" b="1" dirty="0">
                <a:solidFill>
                  <a:schemeClr val="tx1"/>
                </a:solidFill>
                <a:latin typeface="Arial"/>
                <a:cs typeface="Arial"/>
              </a:rPr>
              <a:t>4	</a:t>
            </a:r>
            <a:r>
              <a:rPr lang="it-IT" sz="2400" dirty="0">
                <a:solidFill>
                  <a:schemeClr val="bg1"/>
                </a:solidFill>
                <a:latin typeface="Arial"/>
                <a:cs typeface="Arial"/>
              </a:rPr>
              <a:t>Ampliamento del target </a:t>
            </a:r>
            <a:r>
              <a:rPr lang="it-IT" sz="2400" dirty="0">
                <a:solidFill>
                  <a:schemeClr val="tx1"/>
                </a:solidFill>
                <a:latin typeface="Arial"/>
                <a:cs typeface="Arial"/>
              </a:rPr>
              <a:t>per alcuni indicatori </a:t>
            </a:r>
            <a:br>
              <a:rPr lang="it-IT" sz="2400" dirty="0">
                <a:solidFill>
                  <a:schemeClr val="tx1"/>
                </a:solidFill>
                <a:latin typeface="Arial"/>
                <a:cs typeface="Arial"/>
              </a:rPr>
            </a:br>
            <a:r>
              <a:rPr lang="it-IT" sz="2400" dirty="0">
                <a:solidFill>
                  <a:schemeClr val="tx1"/>
                </a:solidFill>
                <a:latin typeface="Arial"/>
                <a:cs typeface="Arial"/>
              </a:rPr>
              <a:t>di </a:t>
            </a:r>
            <a:r>
              <a:rPr lang="it-IT" sz="2400" dirty="0" err="1">
                <a:solidFill>
                  <a:schemeClr val="tx1"/>
                </a:solidFill>
                <a:latin typeface="Arial"/>
                <a:cs typeface="Arial"/>
              </a:rPr>
              <a:t>customer</a:t>
            </a:r>
            <a:r>
              <a:rPr lang="it-IT" sz="2400" dirty="0">
                <a:solidFill>
                  <a:schemeClr val="tx1"/>
                </a:solidFill>
                <a:latin typeface="Arial"/>
                <a:cs typeface="Arial"/>
              </a:rPr>
              <a:t> </a:t>
            </a:r>
            <a:r>
              <a:rPr lang="it-IT" sz="2400" dirty="0" err="1">
                <a:solidFill>
                  <a:schemeClr val="tx1"/>
                </a:solidFill>
                <a:latin typeface="Arial"/>
                <a:cs typeface="Arial"/>
              </a:rPr>
              <a:t>satisfaction</a:t>
            </a:r>
            <a:r>
              <a:rPr lang="it-IT" sz="2400" dirty="0">
                <a:solidFill>
                  <a:schemeClr val="tx1"/>
                </a:solidFill>
                <a:latin typeface="Arial"/>
                <a:cs typeface="Arial"/>
              </a:rPr>
              <a:t> </a:t>
            </a:r>
          </a:p>
          <a:p>
            <a:pPr algn="l">
              <a:lnSpc>
                <a:spcPts val="2600"/>
              </a:lnSpc>
              <a:spcBef>
                <a:spcPts val="0"/>
              </a:spcBef>
            </a:pPr>
            <a:endParaRPr lang="it-IT" sz="2400" dirty="0">
              <a:solidFill>
                <a:schemeClr val="tx1"/>
              </a:solidFill>
              <a:latin typeface="Arial"/>
              <a:cs typeface="Arial"/>
            </a:endParaRPr>
          </a:p>
          <a:p>
            <a:pPr algn="l">
              <a:lnSpc>
                <a:spcPts val="2600"/>
              </a:lnSpc>
              <a:spcBef>
                <a:spcPts val="0"/>
              </a:spcBef>
            </a:pPr>
            <a:r>
              <a:rPr lang="it-IT" sz="2400" b="1" dirty="0">
                <a:solidFill>
                  <a:schemeClr val="tx1"/>
                </a:solidFill>
                <a:latin typeface="Arial"/>
                <a:cs typeface="Arial"/>
              </a:rPr>
              <a:t>5	</a:t>
            </a:r>
            <a:r>
              <a:rPr lang="it-IT" sz="2400" dirty="0">
                <a:solidFill>
                  <a:schemeClr val="bg1"/>
                </a:solidFill>
                <a:latin typeface="Arial"/>
                <a:cs typeface="Arial"/>
              </a:rPr>
              <a:t>Aderenza degli obiettivi </a:t>
            </a:r>
            <a:r>
              <a:rPr lang="it-IT" sz="2400" dirty="0">
                <a:solidFill>
                  <a:schemeClr val="tx1"/>
                </a:solidFill>
                <a:latin typeface="Arial"/>
                <a:cs typeface="Arial"/>
              </a:rPr>
              <a:t>e azioni prioritarie </a:t>
            </a:r>
          </a:p>
          <a:p>
            <a:pPr algn="l">
              <a:lnSpc>
                <a:spcPts val="2600"/>
              </a:lnSpc>
              <a:spcBef>
                <a:spcPts val="0"/>
              </a:spcBef>
            </a:pPr>
            <a:r>
              <a:rPr lang="it-IT" sz="2400" dirty="0">
                <a:solidFill>
                  <a:schemeClr val="tx1"/>
                </a:solidFill>
                <a:latin typeface="Arial"/>
                <a:cs typeface="Arial"/>
              </a:rPr>
              <a:t>e degli indicatori alle </a:t>
            </a:r>
            <a:r>
              <a:rPr lang="it-IT" sz="2400" dirty="0">
                <a:solidFill>
                  <a:schemeClr val="bg1"/>
                </a:solidFill>
                <a:latin typeface="Arial"/>
                <a:cs typeface="Arial"/>
              </a:rPr>
              <a:t>linee strategiche</a:t>
            </a:r>
          </a:p>
          <a:p>
            <a:pPr algn="l">
              <a:lnSpc>
                <a:spcPts val="2600"/>
              </a:lnSpc>
              <a:spcBef>
                <a:spcPts val="0"/>
              </a:spcBef>
            </a:pPr>
            <a:endParaRPr lang="it-IT" sz="2400" dirty="0">
              <a:solidFill>
                <a:schemeClr val="tx1"/>
              </a:solidFill>
              <a:latin typeface="Arial"/>
              <a:cs typeface="Arial"/>
            </a:endParaRPr>
          </a:p>
          <a:p>
            <a:pPr algn="l">
              <a:lnSpc>
                <a:spcPts val="2600"/>
              </a:lnSpc>
              <a:spcBef>
                <a:spcPts val="0"/>
              </a:spcBef>
            </a:pPr>
            <a:r>
              <a:rPr lang="it-IT" sz="2400" b="1" dirty="0">
                <a:solidFill>
                  <a:schemeClr val="tx1"/>
                </a:solidFill>
                <a:latin typeface="Arial"/>
                <a:cs typeface="Arial"/>
              </a:rPr>
              <a:t>6	</a:t>
            </a:r>
            <a:r>
              <a:rPr lang="it-IT" sz="2400" dirty="0">
                <a:solidFill>
                  <a:schemeClr val="bg1"/>
                </a:solidFill>
                <a:latin typeface="Arial"/>
                <a:cs typeface="Arial"/>
              </a:rPr>
              <a:t>Introduzione della correlazione tra la scheda di valutazione  </a:t>
            </a:r>
            <a:r>
              <a:rPr lang="it-IT" sz="2400" dirty="0">
                <a:solidFill>
                  <a:schemeClr val="tx1"/>
                </a:solidFill>
                <a:latin typeface="Arial"/>
                <a:cs typeface="Arial"/>
              </a:rPr>
              <a:t>del DG e dei Dirigenti con l’indennità di risultato</a:t>
            </a:r>
          </a:p>
        </p:txBody>
      </p:sp>
      <p:sp>
        <p:nvSpPr>
          <p:cNvPr id="11" name="CasellaDiTesto 10"/>
          <p:cNvSpPr txBox="1"/>
          <p:nvPr/>
        </p:nvSpPr>
        <p:spPr>
          <a:xfrm>
            <a:off x="1083469" y="222252"/>
            <a:ext cx="7005675" cy="1077218"/>
          </a:xfrm>
          <a:prstGeom prst="rect">
            <a:avLst/>
          </a:prstGeom>
          <a:noFill/>
        </p:spPr>
        <p:txBody>
          <a:bodyPr wrap="square" rtlCol="0" anchor="t">
            <a:spAutoFit/>
          </a:bodyPr>
          <a:lstStyle/>
          <a:p>
            <a:r>
              <a:rPr lang="it-IT" sz="3200" b="1" dirty="0">
                <a:latin typeface="Arial"/>
                <a:cs typeface="Arial"/>
              </a:rPr>
              <a:t>Il sistema di Misurazione </a:t>
            </a:r>
          </a:p>
          <a:p>
            <a:r>
              <a:rPr lang="it-IT" sz="3200" b="1" dirty="0">
                <a:latin typeface="Arial"/>
                <a:cs typeface="Arial"/>
              </a:rPr>
              <a:t>e Valutazione (SMV) Iuav</a:t>
            </a:r>
          </a:p>
        </p:txBody>
      </p:sp>
      <p:pic>
        <p:nvPicPr>
          <p:cNvPr id="2" name="Immagine 1">
            <a:extLst>
              <a:ext uri="{FF2B5EF4-FFF2-40B4-BE49-F238E27FC236}">
                <a16:creationId xmlns:a16="http://schemas.microsoft.com/office/drawing/2014/main" id="{9E10A654-7A9A-4BB6-24DD-2B89BFCCE0D7}"/>
              </a:ext>
            </a:extLst>
          </p:cNvPr>
          <p:cNvPicPr>
            <a:picLocks noChangeAspect="1"/>
          </p:cNvPicPr>
          <p:nvPr/>
        </p:nvPicPr>
        <p:blipFill>
          <a:blip r:embed="rId2"/>
          <a:stretch>
            <a:fillRect/>
          </a:stretch>
        </p:blipFill>
        <p:spPr>
          <a:xfrm>
            <a:off x="-174688" y="136052"/>
            <a:ext cx="1184678" cy="1675714"/>
          </a:xfrm>
          <a:prstGeom prst="rect">
            <a:avLst/>
          </a:prstGeom>
        </p:spPr>
      </p:pic>
    </p:spTree>
    <p:extLst>
      <p:ext uri="{BB962C8B-B14F-4D97-AF65-F5344CB8AC3E}">
        <p14:creationId xmlns:p14="http://schemas.microsoft.com/office/powerpoint/2010/main" val="1340418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9144000"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0000"/>
              </a:solidFill>
            </a:endParaRPr>
          </a:p>
        </p:txBody>
      </p:sp>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1168738" y="1591996"/>
            <a:ext cx="7518061" cy="497292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ts val="2600"/>
              </a:lnSpc>
              <a:spcBef>
                <a:spcPts val="0"/>
              </a:spcBef>
              <a:tabLst>
                <a:tab pos="450850" algn="l"/>
              </a:tabLst>
            </a:pPr>
            <a:r>
              <a:rPr lang="it-IT" sz="2400" b="1" dirty="0">
                <a:solidFill>
                  <a:schemeClr val="bg1"/>
                </a:solidFill>
                <a:latin typeface="Arial"/>
                <a:cs typeface="Arial"/>
              </a:rPr>
              <a:t>Intervento sul SMV prospettato nel 2014: </a:t>
            </a:r>
          </a:p>
          <a:p>
            <a:pPr algn="l">
              <a:lnSpc>
                <a:spcPts val="2600"/>
              </a:lnSpc>
              <a:spcBef>
                <a:spcPts val="0"/>
              </a:spcBef>
              <a:tabLst>
                <a:tab pos="450850" algn="l"/>
              </a:tabLst>
            </a:pPr>
            <a:r>
              <a:rPr lang="it-IT" sz="2400" b="1" dirty="0">
                <a:solidFill>
                  <a:schemeClr val="bg1"/>
                </a:solidFill>
                <a:latin typeface="Arial"/>
                <a:cs typeface="Arial"/>
              </a:rPr>
              <a:t>punti principali</a:t>
            </a:r>
          </a:p>
          <a:p>
            <a:pPr algn="l">
              <a:lnSpc>
                <a:spcPts val="2600"/>
              </a:lnSpc>
              <a:spcBef>
                <a:spcPts val="0"/>
              </a:spcBef>
              <a:tabLst>
                <a:tab pos="450850" algn="l"/>
              </a:tabLst>
            </a:pPr>
            <a:r>
              <a:rPr lang="it-IT" sz="2400" dirty="0">
                <a:solidFill>
                  <a:schemeClr val="bg1"/>
                </a:solidFill>
                <a:latin typeface="Arial"/>
                <a:cs typeface="Arial"/>
              </a:rPr>
              <a:t> </a:t>
            </a:r>
          </a:p>
          <a:p>
            <a:pPr algn="l">
              <a:lnSpc>
                <a:spcPts val="2600"/>
              </a:lnSpc>
              <a:spcBef>
                <a:spcPts val="0"/>
              </a:spcBef>
              <a:tabLst>
                <a:tab pos="450850" algn="l"/>
              </a:tabLst>
            </a:pPr>
            <a:r>
              <a:rPr lang="it-IT" sz="2400" b="1" dirty="0">
                <a:solidFill>
                  <a:schemeClr val="bg1">
                    <a:lumMod val="65000"/>
                  </a:schemeClr>
                </a:solidFill>
                <a:latin typeface="Arial"/>
                <a:cs typeface="Arial"/>
              </a:rPr>
              <a:t>1</a:t>
            </a:r>
            <a:r>
              <a:rPr lang="it-IT" sz="2400" b="1" dirty="0">
                <a:solidFill>
                  <a:schemeClr val="bg1"/>
                </a:solidFill>
                <a:latin typeface="Arial"/>
                <a:cs typeface="Arial"/>
              </a:rPr>
              <a:t>	</a:t>
            </a:r>
            <a:r>
              <a:rPr lang="it-IT" sz="2400" b="1" dirty="0">
                <a:solidFill>
                  <a:schemeClr val="bg1">
                    <a:lumMod val="65000"/>
                  </a:schemeClr>
                </a:solidFill>
                <a:latin typeface="Arial"/>
                <a:cs typeface="Arial"/>
              </a:rPr>
              <a:t>Trasparenza, condivisione e comunicazione </a:t>
            </a:r>
            <a:br>
              <a:rPr lang="it-IT" sz="2400" dirty="0">
                <a:solidFill>
                  <a:schemeClr val="bg1"/>
                </a:solidFill>
                <a:latin typeface="Arial"/>
                <a:cs typeface="Arial"/>
              </a:rPr>
            </a:br>
            <a:r>
              <a:rPr lang="it-IT" sz="2400" dirty="0">
                <a:solidFill>
                  <a:schemeClr val="bg1"/>
                </a:solidFill>
                <a:latin typeface="Arial"/>
                <a:cs typeface="Arial"/>
              </a:rPr>
              <a:t>dei questionari utilizzati </a:t>
            </a:r>
          </a:p>
          <a:p>
            <a:pPr algn="l">
              <a:lnSpc>
                <a:spcPts val="2600"/>
              </a:lnSpc>
              <a:spcBef>
                <a:spcPts val="0"/>
              </a:spcBef>
              <a:tabLst>
                <a:tab pos="450850" algn="l"/>
              </a:tabLst>
            </a:pPr>
            <a:endParaRPr lang="it-IT" sz="2400" dirty="0">
              <a:solidFill>
                <a:schemeClr val="bg1"/>
              </a:solidFill>
              <a:latin typeface="Arial"/>
              <a:cs typeface="Arial"/>
            </a:endParaRPr>
          </a:p>
          <a:p>
            <a:pPr algn="l">
              <a:lnSpc>
                <a:spcPts val="2600"/>
              </a:lnSpc>
              <a:spcBef>
                <a:spcPts val="0"/>
              </a:spcBef>
              <a:tabLst>
                <a:tab pos="450850" algn="l"/>
              </a:tabLst>
            </a:pPr>
            <a:r>
              <a:rPr lang="it-IT" sz="2400" b="1" dirty="0">
                <a:solidFill>
                  <a:schemeClr val="bg1">
                    <a:lumMod val="65000"/>
                  </a:schemeClr>
                </a:solidFill>
                <a:latin typeface="Arial"/>
                <a:cs typeface="Arial"/>
              </a:rPr>
              <a:t>2</a:t>
            </a:r>
            <a:r>
              <a:rPr lang="it-IT" sz="2400" b="1" dirty="0">
                <a:solidFill>
                  <a:schemeClr val="bg1"/>
                </a:solidFill>
                <a:latin typeface="Arial"/>
                <a:cs typeface="Arial"/>
              </a:rPr>
              <a:t>	</a:t>
            </a:r>
            <a:r>
              <a:rPr lang="it-IT" sz="2400" b="1" dirty="0">
                <a:solidFill>
                  <a:schemeClr val="bg1">
                    <a:lumMod val="65000"/>
                  </a:schemeClr>
                </a:solidFill>
                <a:latin typeface="Arial"/>
                <a:cs typeface="Arial"/>
              </a:rPr>
              <a:t>Superamento di target assegnati con percentuali fisse </a:t>
            </a:r>
            <a:r>
              <a:rPr lang="it-IT" sz="2400" dirty="0">
                <a:solidFill>
                  <a:schemeClr val="bg1"/>
                </a:solidFill>
                <a:latin typeface="Arial"/>
                <a:cs typeface="Arial"/>
              </a:rPr>
              <a:t>con target specifici per ogni indicatore, supportata dall’analisi di un </a:t>
            </a:r>
            <a:r>
              <a:rPr lang="it-IT" sz="2400" dirty="0" err="1">
                <a:solidFill>
                  <a:schemeClr val="bg1"/>
                </a:solidFill>
                <a:latin typeface="Arial"/>
                <a:cs typeface="Arial"/>
              </a:rPr>
              <a:t>dataset</a:t>
            </a:r>
            <a:r>
              <a:rPr lang="it-IT" sz="2400" dirty="0">
                <a:solidFill>
                  <a:schemeClr val="bg1"/>
                </a:solidFill>
                <a:latin typeface="Arial"/>
                <a:cs typeface="Arial"/>
              </a:rPr>
              <a:t> storico; </a:t>
            </a:r>
            <a:br>
              <a:rPr lang="it-IT" sz="2400" dirty="0">
                <a:solidFill>
                  <a:schemeClr val="bg1"/>
                </a:solidFill>
                <a:latin typeface="Arial"/>
                <a:cs typeface="Arial"/>
              </a:rPr>
            </a:br>
            <a:r>
              <a:rPr lang="it-IT" sz="2400" dirty="0">
                <a:solidFill>
                  <a:schemeClr val="bg1"/>
                </a:solidFill>
                <a:latin typeface="Arial"/>
                <a:cs typeface="Arial"/>
              </a:rPr>
              <a:t>possibilità di fissazione di target in misura assoluta, assicurando una valutazione differenziata a seconda del raggiungimento o meno di una soglia minima </a:t>
            </a:r>
            <a:br>
              <a:rPr lang="it-IT" sz="2400" dirty="0">
                <a:solidFill>
                  <a:schemeClr val="bg1"/>
                </a:solidFill>
                <a:latin typeface="Arial"/>
                <a:cs typeface="Arial"/>
              </a:rPr>
            </a:br>
            <a:r>
              <a:rPr lang="it-IT" sz="2400" dirty="0">
                <a:solidFill>
                  <a:schemeClr val="bg1"/>
                </a:solidFill>
                <a:latin typeface="Arial"/>
                <a:cs typeface="Arial"/>
              </a:rPr>
              <a:t>di servizio predefinita</a:t>
            </a:r>
          </a:p>
          <a:p>
            <a:pPr algn="l">
              <a:lnSpc>
                <a:spcPts val="2600"/>
              </a:lnSpc>
              <a:spcBef>
                <a:spcPts val="0"/>
              </a:spcBef>
              <a:tabLst>
                <a:tab pos="450850" algn="l"/>
              </a:tabLst>
            </a:pPr>
            <a:endParaRPr lang="it-IT" sz="2400" dirty="0">
              <a:solidFill>
                <a:schemeClr val="bg1"/>
              </a:solidFill>
              <a:latin typeface="Arial"/>
              <a:cs typeface="Arial"/>
            </a:endParaRPr>
          </a:p>
          <a:p>
            <a:pPr algn="l">
              <a:lnSpc>
                <a:spcPts val="2600"/>
              </a:lnSpc>
              <a:spcBef>
                <a:spcPts val="0"/>
              </a:spcBef>
              <a:tabLst>
                <a:tab pos="450850" algn="l"/>
              </a:tabLst>
            </a:pPr>
            <a:endParaRPr lang="it-IT" sz="2400" dirty="0">
              <a:solidFill>
                <a:schemeClr val="bg1"/>
              </a:solidFill>
              <a:latin typeface="Arial"/>
              <a:cs typeface="Arial"/>
            </a:endParaRPr>
          </a:p>
        </p:txBody>
      </p:sp>
      <p:sp>
        <p:nvSpPr>
          <p:cNvPr id="11" name="CasellaDiTesto 10"/>
          <p:cNvSpPr txBox="1"/>
          <p:nvPr/>
        </p:nvSpPr>
        <p:spPr>
          <a:xfrm>
            <a:off x="1083469" y="222252"/>
            <a:ext cx="7005675" cy="1077218"/>
          </a:xfrm>
          <a:prstGeom prst="rect">
            <a:avLst/>
          </a:prstGeom>
          <a:noFill/>
        </p:spPr>
        <p:txBody>
          <a:bodyPr wrap="square" rtlCol="0" anchor="t">
            <a:spAutoFit/>
          </a:bodyPr>
          <a:lstStyle/>
          <a:p>
            <a:r>
              <a:rPr lang="it-IT" sz="3200" b="1" dirty="0">
                <a:solidFill>
                  <a:schemeClr val="bg1"/>
                </a:solidFill>
                <a:latin typeface="Arial"/>
                <a:cs typeface="Arial"/>
              </a:rPr>
              <a:t>Il sistema di Misurazione </a:t>
            </a:r>
          </a:p>
          <a:p>
            <a:r>
              <a:rPr lang="it-IT" sz="3200" b="1" dirty="0">
                <a:solidFill>
                  <a:schemeClr val="bg1"/>
                </a:solidFill>
                <a:latin typeface="Arial"/>
                <a:cs typeface="Arial"/>
              </a:rPr>
              <a:t>e Valutazione (SMV) Iuav</a:t>
            </a:r>
          </a:p>
        </p:txBody>
      </p:sp>
      <p:sp>
        <p:nvSpPr>
          <p:cNvPr id="4" name="CasellaDiTesto 3"/>
          <p:cNvSpPr txBox="1"/>
          <p:nvPr/>
        </p:nvSpPr>
        <p:spPr>
          <a:xfrm>
            <a:off x="7886695" y="5346550"/>
            <a:ext cx="1619669" cy="1446550"/>
          </a:xfrm>
          <a:prstGeom prst="rect">
            <a:avLst/>
          </a:prstGeom>
          <a:noFill/>
        </p:spPr>
        <p:txBody>
          <a:bodyPr wrap="square" rtlCol="0">
            <a:spAutoFit/>
          </a:bodyPr>
          <a:lstStyle/>
          <a:p>
            <a:r>
              <a:rPr lang="it-IT" sz="8800" dirty="0">
                <a:solidFill>
                  <a:schemeClr val="bg1">
                    <a:lumMod val="65000"/>
                  </a:schemeClr>
                </a:solidFill>
                <a:latin typeface="Arial"/>
              </a:rPr>
              <a:t>&gt;</a:t>
            </a:r>
          </a:p>
        </p:txBody>
      </p:sp>
      <p:pic>
        <p:nvPicPr>
          <p:cNvPr id="2" name="Immagine 1">
            <a:extLst>
              <a:ext uri="{FF2B5EF4-FFF2-40B4-BE49-F238E27FC236}">
                <a16:creationId xmlns:a16="http://schemas.microsoft.com/office/drawing/2014/main" id="{B5231200-0272-0484-1973-4FD7436F13BF}"/>
              </a:ext>
            </a:extLst>
          </p:cNvPr>
          <p:cNvPicPr>
            <a:picLocks noChangeAspect="1"/>
          </p:cNvPicPr>
          <p:nvPr/>
        </p:nvPicPr>
        <p:blipFill>
          <a:blip r:embed="rId2"/>
          <a:stretch>
            <a:fillRect/>
          </a:stretch>
        </p:blipFill>
        <p:spPr>
          <a:xfrm>
            <a:off x="-174688" y="136052"/>
            <a:ext cx="1184678" cy="1675714"/>
          </a:xfrm>
          <a:prstGeom prst="rect">
            <a:avLst/>
          </a:prstGeom>
        </p:spPr>
      </p:pic>
    </p:spTree>
    <p:extLst>
      <p:ext uri="{BB962C8B-B14F-4D97-AF65-F5344CB8AC3E}">
        <p14:creationId xmlns:p14="http://schemas.microsoft.com/office/powerpoint/2010/main" val="254397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0"/>
            <a:ext cx="9144000"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0000"/>
              </a:solidFill>
            </a:endParaRPr>
          </a:p>
        </p:txBody>
      </p:sp>
      <p:sp>
        <p:nvSpPr>
          <p:cNvPr id="6" name="Titolo 1"/>
          <p:cNvSpPr txBox="1">
            <a:spLocks/>
          </p:cNvSpPr>
          <p:nvPr/>
        </p:nvSpPr>
        <p:spPr>
          <a:xfrm>
            <a:off x="685800" y="1174631"/>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it-IT" dirty="0">
              <a:latin typeface="Arial"/>
            </a:endParaRPr>
          </a:p>
          <a:p>
            <a:pPr algn="l"/>
            <a:endParaRPr lang="it-IT" dirty="0">
              <a:latin typeface="Arial"/>
            </a:endParaRPr>
          </a:p>
        </p:txBody>
      </p:sp>
      <p:sp>
        <p:nvSpPr>
          <p:cNvPr id="7" name="Sottotitolo 2"/>
          <p:cNvSpPr txBox="1">
            <a:spLocks/>
          </p:cNvSpPr>
          <p:nvPr/>
        </p:nvSpPr>
        <p:spPr>
          <a:xfrm>
            <a:off x="1168738" y="1591996"/>
            <a:ext cx="7518061" cy="497292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ts val="2600"/>
              </a:lnSpc>
              <a:spcBef>
                <a:spcPts val="0"/>
              </a:spcBef>
              <a:tabLst>
                <a:tab pos="450850" algn="l"/>
              </a:tabLst>
            </a:pPr>
            <a:r>
              <a:rPr lang="it-IT" sz="2400" b="1" dirty="0" err="1">
                <a:solidFill>
                  <a:schemeClr val="bg1"/>
                </a:solidFill>
                <a:latin typeface="Arial"/>
                <a:cs typeface="Arial"/>
              </a:rPr>
              <a:t>arial</a:t>
            </a:r>
            <a:r>
              <a:rPr lang="it-IT" sz="2400" b="1" dirty="0">
                <a:solidFill>
                  <a:schemeClr val="bg1"/>
                </a:solidFill>
                <a:latin typeface="Arial"/>
                <a:cs typeface="Arial"/>
              </a:rPr>
              <a:t> 24, grassetto, interlinea esatta, allineamento a sinistra, colore bianco, </a:t>
            </a:r>
            <a:r>
              <a:rPr lang="it-IT" sz="2400" b="1" dirty="0" err="1">
                <a:solidFill>
                  <a:schemeClr val="bg1"/>
                </a:solidFill>
                <a:latin typeface="Arial"/>
                <a:cs typeface="Arial"/>
              </a:rPr>
              <a:t>arial</a:t>
            </a:r>
            <a:r>
              <a:rPr lang="it-IT" sz="2400" b="1" dirty="0">
                <a:solidFill>
                  <a:schemeClr val="bg1"/>
                </a:solidFill>
                <a:latin typeface="Arial"/>
                <a:cs typeface="Arial"/>
              </a:rPr>
              <a:t> 24, grassetto, interlinea esatta, allineamento a sinistra, colore bianco, </a:t>
            </a:r>
            <a:r>
              <a:rPr lang="it-IT" sz="2400" b="1" dirty="0" err="1">
                <a:solidFill>
                  <a:schemeClr val="bg1"/>
                </a:solidFill>
                <a:latin typeface="Arial"/>
                <a:cs typeface="Arial"/>
              </a:rPr>
              <a:t>arial</a:t>
            </a:r>
            <a:r>
              <a:rPr lang="it-IT" sz="2400" b="1" dirty="0">
                <a:solidFill>
                  <a:schemeClr val="bg1"/>
                </a:solidFill>
                <a:latin typeface="Arial"/>
                <a:cs typeface="Arial"/>
              </a:rPr>
              <a:t> 24, grassetto, interlinea esatta, allineamento a sinistra, colore bianco, </a:t>
            </a:r>
            <a:r>
              <a:rPr lang="it-IT" sz="2400" b="1" dirty="0" err="1">
                <a:solidFill>
                  <a:schemeClr val="bg1"/>
                </a:solidFill>
                <a:latin typeface="Arial"/>
                <a:cs typeface="Arial"/>
              </a:rPr>
              <a:t>arial</a:t>
            </a:r>
            <a:r>
              <a:rPr lang="it-IT" sz="2400" b="1" dirty="0">
                <a:solidFill>
                  <a:schemeClr val="bg1"/>
                </a:solidFill>
                <a:latin typeface="Arial"/>
                <a:cs typeface="Arial"/>
              </a:rPr>
              <a:t> 24, grassetto, interlinea esatta, allineamento a sinistra, colore bianco </a:t>
            </a:r>
          </a:p>
          <a:p>
            <a:pPr algn="l">
              <a:lnSpc>
                <a:spcPts val="2600"/>
              </a:lnSpc>
              <a:spcBef>
                <a:spcPts val="0"/>
              </a:spcBef>
              <a:tabLst>
                <a:tab pos="450850" algn="l"/>
              </a:tabLst>
            </a:pPr>
            <a:r>
              <a:rPr lang="it-IT" sz="2400" b="1" dirty="0" err="1">
                <a:solidFill>
                  <a:schemeClr val="bg1">
                    <a:lumMod val="65000"/>
                  </a:schemeClr>
                </a:solidFill>
                <a:latin typeface="Arial"/>
                <a:cs typeface="Arial"/>
              </a:rPr>
              <a:t>arial</a:t>
            </a:r>
            <a:r>
              <a:rPr lang="it-IT" sz="2400" b="1" dirty="0">
                <a:solidFill>
                  <a:schemeClr val="bg1">
                    <a:lumMod val="65000"/>
                  </a:schemeClr>
                </a:solidFill>
                <a:latin typeface="Arial"/>
                <a:cs typeface="Arial"/>
              </a:rPr>
              <a:t> 24, grassetto, interlinea esatta, allineamento a sinistra, colore grigio, </a:t>
            </a:r>
            <a:r>
              <a:rPr lang="it-IT" sz="2400" b="1" dirty="0" err="1">
                <a:solidFill>
                  <a:schemeClr val="bg1">
                    <a:lumMod val="65000"/>
                  </a:schemeClr>
                </a:solidFill>
                <a:latin typeface="Arial"/>
                <a:cs typeface="Arial"/>
              </a:rPr>
              <a:t>arial</a:t>
            </a:r>
            <a:r>
              <a:rPr lang="it-IT" sz="2400" b="1" dirty="0">
                <a:solidFill>
                  <a:schemeClr val="bg1">
                    <a:lumMod val="65000"/>
                  </a:schemeClr>
                </a:solidFill>
                <a:latin typeface="Arial"/>
                <a:cs typeface="Arial"/>
              </a:rPr>
              <a:t> 24, grassetto, interlinea esatta, allineamento a sinistra, colore grigio, </a:t>
            </a:r>
            <a:r>
              <a:rPr lang="it-IT" sz="2400" b="1" dirty="0" err="1">
                <a:solidFill>
                  <a:schemeClr val="bg1">
                    <a:lumMod val="65000"/>
                  </a:schemeClr>
                </a:solidFill>
                <a:latin typeface="Arial"/>
                <a:cs typeface="Arial"/>
              </a:rPr>
              <a:t>arial</a:t>
            </a:r>
            <a:r>
              <a:rPr lang="it-IT" sz="2400" b="1" dirty="0">
                <a:solidFill>
                  <a:schemeClr val="bg1">
                    <a:lumMod val="65000"/>
                  </a:schemeClr>
                </a:solidFill>
                <a:latin typeface="Arial"/>
                <a:cs typeface="Arial"/>
              </a:rPr>
              <a:t> 24, grassetto, interlinea esatta, allineamento a sinistra, colore grigio, </a:t>
            </a:r>
            <a:r>
              <a:rPr lang="it-IT" sz="2400" b="1" dirty="0" err="1">
                <a:solidFill>
                  <a:schemeClr val="bg1">
                    <a:lumMod val="65000"/>
                  </a:schemeClr>
                </a:solidFill>
                <a:latin typeface="Arial"/>
                <a:cs typeface="Arial"/>
              </a:rPr>
              <a:t>arial</a:t>
            </a:r>
            <a:r>
              <a:rPr lang="it-IT" sz="2400" b="1" dirty="0">
                <a:solidFill>
                  <a:schemeClr val="bg1">
                    <a:lumMod val="65000"/>
                  </a:schemeClr>
                </a:solidFill>
                <a:latin typeface="Arial"/>
                <a:cs typeface="Arial"/>
              </a:rPr>
              <a:t> 24, grassetto, interlinea esatta, allineamento a sinistra, colore grigio</a:t>
            </a:r>
            <a:endParaRPr lang="it-IT" sz="2400" dirty="0">
              <a:solidFill>
                <a:schemeClr val="bg1"/>
              </a:solidFill>
              <a:latin typeface="Arial"/>
              <a:cs typeface="Arial"/>
            </a:endParaRPr>
          </a:p>
          <a:p>
            <a:pPr algn="l">
              <a:lnSpc>
                <a:spcPts val="2600"/>
              </a:lnSpc>
              <a:spcBef>
                <a:spcPts val="0"/>
              </a:spcBef>
              <a:tabLst>
                <a:tab pos="450850" algn="l"/>
              </a:tabLst>
            </a:pPr>
            <a:endParaRPr lang="it-IT" sz="2400" dirty="0">
              <a:solidFill>
                <a:schemeClr val="bg1"/>
              </a:solidFill>
              <a:latin typeface="Arial"/>
              <a:cs typeface="Arial"/>
            </a:endParaRPr>
          </a:p>
          <a:p>
            <a:pPr algn="l">
              <a:lnSpc>
                <a:spcPts val="2600"/>
              </a:lnSpc>
              <a:spcBef>
                <a:spcPts val="0"/>
              </a:spcBef>
              <a:tabLst>
                <a:tab pos="450850" algn="l"/>
              </a:tabLst>
            </a:pPr>
            <a:endParaRPr lang="it-IT" sz="2400" dirty="0">
              <a:solidFill>
                <a:schemeClr val="bg1"/>
              </a:solidFill>
              <a:latin typeface="Arial"/>
              <a:cs typeface="Arial"/>
            </a:endParaRPr>
          </a:p>
          <a:p>
            <a:pPr algn="l">
              <a:lnSpc>
                <a:spcPts val="2600"/>
              </a:lnSpc>
              <a:spcBef>
                <a:spcPts val="0"/>
              </a:spcBef>
              <a:tabLst>
                <a:tab pos="450850" algn="l"/>
              </a:tabLst>
            </a:pPr>
            <a:endParaRPr lang="it-IT" sz="2400" dirty="0">
              <a:solidFill>
                <a:schemeClr val="bg1"/>
              </a:solidFill>
              <a:latin typeface="Arial"/>
              <a:cs typeface="Arial"/>
            </a:endParaRPr>
          </a:p>
        </p:txBody>
      </p:sp>
      <p:sp>
        <p:nvSpPr>
          <p:cNvPr id="11" name="CasellaDiTesto 10"/>
          <p:cNvSpPr txBox="1"/>
          <p:nvPr/>
        </p:nvSpPr>
        <p:spPr>
          <a:xfrm>
            <a:off x="1083469" y="222252"/>
            <a:ext cx="7005675" cy="1569660"/>
          </a:xfrm>
          <a:prstGeom prst="rect">
            <a:avLst/>
          </a:prstGeom>
          <a:noFill/>
        </p:spPr>
        <p:txBody>
          <a:bodyPr wrap="square" rtlCol="0" anchor="t">
            <a:spAutoFit/>
          </a:bodyPr>
          <a:lstStyle/>
          <a:p>
            <a:r>
              <a:rPr lang="it-IT" sz="3200" b="1" dirty="0" err="1">
                <a:solidFill>
                  <a:schemeClr val="bg1"/>
                </a:solidFill>
                <a:latin typeface="Arial"/>
                <a:cs typeface="Arial"/>
              </a:rPr>
              <a:t>arial</a:t>
            </a:r>
            <a:r>
              <a:rPr lang="it-IT" sz="3200" b="1" dirty="0">
                <a:solidFill>
                  <a:schemeClr val="bg1"/>
                </a:solidFill>
                <a:latin typeface="Arial"/>
                <a:cs typeface="Arial"/>
              </a:rPr>
              <a:t> 32, grassetto, interlinea esatta, allineamento </a:t>
            </a:r>
            <a:r>
              <a:rPr lang="it-IT" sz="3200" b="1" dirty="0" err="1">
                <a:solidFill>
                  <a:schemeClr val="bg1"/>
                </a:solidFill>
                <a:latin typeface="Arial"/>
                <a:cs typeface="Arial"/>
              </a:rPr>
              <a:t>sx</a:t>
            </a:r>
            <a:r>
              <a:rPr lang="it-IT" sz="3200" b="1" dirty="0">
                <a:solidFill>
                  <a:schemeClr val="bg1"/>
                </a:solidFill>
                <a:latin typeface="Arial"/>
                <a:cs typeface="Arial"/>
              </a:rPr>
              <a:t>, bianco</a:t>
            </a:r>
          </a:p>
          <a:p>
            <a:endParaRPr lang="it-IT" sz="3200" b="1" dirty="0">
              <a:solidFill>
                <a:schemeClr val="bg1"/>
              </a:solidFill>
              <a:latin typeface="Arial"/>
              <a:cs typeface="Arial"/>
            </a:endParaRPr>
          </a:p>
        </p:txBody>
      </p:sp>
      <p:sp>
        <p:nvSpPr>
          <p:cNvPr id="4" name="CasellaDiTesto 3"/>
          <p:cNvSpPr txBox="1"/>
          <p:nvPr/>
        </p:nvSpPr>
        <p:spPr>
          <a:xfrm>
            <a:off x="7886695" y="5346550"/>
            <a:ext cx="1619669" cy="1446550"/>
          </a:xfrm>
          <a:prstGeom prst="rect">
            <a:avLst/>
          </a:prstGeom>
          <a:noFill/>
        </p:spPr>
        <p:txBody>
          <a:bodyPr wrap="square" rtlCol="0">
            <a:spAutoFit/>
          </a:bodyPr>
          <a:lstStyle/>
          <a:p>
            <a:r>
              <a:rPr lang="it-IT" sz="8800" dirty="0">
                <a:solidFill>
                  <a:schemeClr val="bg1">
                    <a:lumMod val="65000"/>
                  </a:schemeClr>
                </a:solidFill>
                <a:latin typeface="Arial"/>
              </a:rPr>
              <a:t>&gt;</a:t>
            </a:r>
          </a:p>
        </p:txBody>
      </p:sp>
      <p:pic>
        <p:nvPicPr>
          <p:cNvPr id="2" name="Immagine 1">
            <a:extLst>
              <a:ext uri="{FF2B5EF4-FFF2-40B4-BE49-F238E27FC236}">
                <a16:creationId xmlns:a16="http://schemas.microsoft.com/office/drawing/2014/main" id="{5854C472-0D92-B0FF-038B-7E014C804954}"/>
              </a:ext>
            </a:extLst>
          </p:cNvPr>
          <p:cNvPicPr>
            <a:picLocks noChangeAspect="1"/>
          </p:cNvPicPr>
          <p:nvPr/>
        </p:nvPicPr>
        <p:blipFill>
          <a:blip r:embed="rId2"/>
          <a:stretch>
            <a:fillRect/>
          </a:stretch>
        </p:blipFill>
        <p:spPr>
          <a:xfrm>
            <a:off x="-174688" y="136052"/>
            <a:ext cx="1184678" cy="1675714"/>
          </a:xfrm>
          <a:prstGeom prst="rect">
            <a:avLst/>
          </a:prstGeom>
        </p:spPr>
      </p:pic>
    </p:spTree>
    <p:extLst>
      <p:ext uri="{BB962C8B-B14F-4D97-AF65-F5344CB8AC3E}">
        <p14:creationId xmlns:p14="http://schemas.microsoft.com/office/powerpoint/2010/main" val="202262296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497</TotalTime>
  <Words>1142</Words>
  <Application>Microsoft Macintosh PowerPoint</Application>
  <PresentationFormat>Presentazione su schermo (4:3)</PresentationFormat>
  <Paragraphs>100</Paragraphs>
  <Slides>13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13</vt:i4>
      </vt:variant>
    </vt:vector>
  </HeadingPairs>
  <TitlesOfParts>
    <vt:vector size="16" baseType="lpstr">
      <vt:lpstr>Arial</vt:lpstr>
      <vt:lpstr>Calibri</vt:lpstr>
      <vt:lpstr>Tema di Office</vt:lpstr>
      <vt:lpstr> Titolo arial 72, grassetto </vt:lpstr>
      <vt:lpstr>Titolo grande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IUAV</dc:creator>
  <cp:lastModifiedBy>Microsoft Office User</cp:lastModifiedBy>
  <cp:revision>44</cp:revision>
  <dcterms:created xsi:type="dcterms:W3CDTF">2014-08-07T10:10:14Z</dcterms:created>
  <dcterms:modified xsi:type="dcterms:W3CDTF">2024-01-23T11:21:15Z</dcterms:modified>
</cp:coreProperties>
</file>